
<file path=[Content_Types].xml><?xml version="1.0" encoding="utf-8"?>
<Types xmlns="http://schemas.openxmlformats.org/package/2006/content-types">
  <Default Extension="emf" ContentType="image/x-em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85" r:id="rId3"/>
    <p:sldId id="294" r:id="rId4"/>
    <p:sldId id="284" r:id="rId5"/>
    <p:sldId id="287" r:id="rId6"/>
    <p:sldId id="295" r:id="rId7"/>
    <p:sldId id="305" r:id="rId8"/>
    <p:sldId id="307" r:id="rId9"/>
    <p:sldId id="328" r:id="rId10"/>
    <p:sldId id="329" r:id="rId11"/>
    <p:sldId id="330" r:id="rId12"/>
    <p:sldId id="331" r:id="rId13"/>
    <p:sldId id="332" r:id="rId14"/>
  </p:sldIdLst>
  <p:sldSz cx="12192000" cy="6858000"/>
  <p:notesSz cx="6797675" cy="9926638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tan.tomas" initials="m" lastIdx="1" clrIdx="0">
    <p:extLst>
      <p:ext uri="{19B8F6BF-5375-455C-9EA6-DF929625EA0E}">
        <p15:presenceInfo xmlns:p15="http://schemas.microsoft.com/office/powerpoint/2012/main" userId="S::martan.tomas@meva.eu::3bce63a9-c7e3-4e68-afeb-d139619fa76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97A0F8-0E29-429E-8D9A-ADAB24548B43}" type="datetimeFigureOut">
              <a:rPr lang="cs-CZ" smtClean="0"/>
              <a:t>24.05.2023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A03787-D4E6-4DA2-B9DA-4456EB5A273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825168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7542409-6A04-4DC6-AC3A-D3758287A8F2}" type="slidenum">
              <a:rPr lang="cs-CZ" smtClean="0"/>
              <a:t>2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582250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7542409-6A04-4DC6-AC3A-D3758287A8F2}" type="slidenum">
              <a:rPr lang="cs-CZ" smtClean="0"/>
              <a:t>3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453725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7542409-6A04-4DC6-AC3A-D3758287A8F2}" type="slidenum">
              <a:rPr lang="cs-CZ" smtClean="0"/>
              <a:t>4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075453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7542409-6A04-4DC6-AC3A-D3758287A8F2}" type="slidenum">
              <a:rPr lang="cs-CZ" smtClean="0"/>
              <a:t>5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607995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4074C9-841D-8CAE-CE9B-51F30DE858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721CCEC-2A9F-748F-9FB7-724C9CD763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A1EC2A8-79D5-7DCB-5830-F91E7E3037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1900D-A1E4-4EB3-B90D-F0CA93327DE1}" type="datetimeFigureOut">
              <a:rPr lang="cs-CZ" smtClean="0"/>
              <a:t>24.05.2023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AB62B92-1C13-0FE7-2345-7FC10C0BA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F389B06-10CC-6A3A-9E4D-4DA39E069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03DFE-A629-4C3B-BC7F-D2C7E461C71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494688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236A9F7-4A25-9656-17B5-06E12A351A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4AD6B62D-DFEC-82A2-F195-2A968BFBD2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EA92335-82C3-89C9-0801-676ED348D7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1900D-A1E4-4EB3-B90D-F0CA93327DE1}" type="datetimeFigureOut">
              <a:rPr lang="cs-CZ" smtClean="0"/>
              <a:t>24.05.2023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B4E990C-F3D8-0A73-7108-64E74DD77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60A895B-5AD2-BE90-878A-8BEC5CB499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03DFE-A629-4C3B-BC7F-D2C7E461C71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199016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0E18BE2D-2F9B-D45B-1A23-FB105597D0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B2B8D63B-0BCE-853F-791F-C444D52A99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E791BEC-9A07-7708-5C4E-7BC38A94DA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1900D-A1E4-4EB3-B90D-F0CA93327DE1}" type="datetimeFigureOut">
              <a:rPr lang="cs-CZ" smtClean="0"/>
              <a:t>24.05.2023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1E994BE-EB63-C679-AE05-A46157910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B46D7B5-6349-8443-9B89-98730E42D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03DFE-A629-4C3B-BC7F-D2C7E461C71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81564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2BE8475-0C33-53B4-29D8-25F1E9654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7EE538A-ACAB-B823-7D2C-6F57187B9E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328F73E-EA3F-F87B-9CCE-A6FD17023F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1900D-A1E4-4EB3-B90D-F0CA93327DE1}" type="datetimeFigureOut">
              <a:rPr lang="cs-CZ" smtClean="0"/>
              <a:t>24.05.2023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B41AAC9-5A2A-F318-B1C9-6409C0D5B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64532D0-2534-42AC-1506-1D1CE622C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03DFE-A629-4C3B-BC7F-D2C7E461C71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257998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68050D2-CF73-9BD4-AEC7-740F15BAB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DEAEDD3-E91A-AB77-61E5-CBA942E3F9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85417B1-55D4-E397-CB2B-A5218F235A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1900D-A1E4-4EB3-B90D-F0CA93327DE1}" type="datetimeFigureOut">
              <a:rPr lang="cs-CZ" smtClean="0"/>
              <a:t>24.05.2023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CCC9945-6AE3-054F-96F0-4E40F09C2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A96BAEB-0C0E-AC79-42DE-B25059914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03DFE-A629-4C3B-BC7F-D2C7E461C71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391517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77A8ACF-2D2B-28A4-6DB3-82904AD03F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780EA94-E16B-5EE9-72AA-F530A9C85A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CE10A9F-2756-3089-649C-0BDC9DE97C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AA7F9B34-CEDF-D7A2-E059-A9C9F4321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1900D-A1E4-4EB3-B90D-F0CA93327DE1}" type="datetimeFigureOut">
              <a:rPr lang="cs-CZ" smtClean="0"/>
              <a:t>24.05.2023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440DB76-EDD2-F31B-31A0-E2669410F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ACC53E6-BA77-D5B3-9457-AC3689AFE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03DFE-A629-4C3B-BC7F-D2C7E461C71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136600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09840D0-C961-A6B7-67D4-1570ABBF55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EAE3266-07D6-C558-0911-94533482DB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9DE9001-C052-2127-E5D6-580FAE2065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15B12EBB-756C-2702-A4D7-62AA04F4DE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C3F7EE68-99F1-680B-D3AC-97027605C1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ADF4DC4E-8503-D364-3DDD-3664B4DCA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1900D-A1E4-4EB3-B90D-F0CA93327DE1}" type="datetimeFigureOut">
              <a:rPr lang="cs-CZ" smtClean="0"/>
              <a:t>24.05.2023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9DACEE66-5ED2-2E26-FD5E-E5281B217B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433BE067-D531-8135-6868-DB0CF2851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03DFE-A629-4C3B-BC7F-D2C7E461C71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40968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102D29-74CB-FDC6-6EE1-7E4FF8B787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1D2F7422-B520-DD72-D528-75783EB5B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1900D-A1E4-4EB3-B90D-F0CA93327DE1}" type="datetimeFigureOut">
              <a:rPr lang="cs-CZ" smtClean="0"/>
              <a:t>24.05.2023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AF814580-B772-FDB9-CA55-AC8D792ED5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44514F4-D295-4187-6EF5-DE4853765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03DFE-A629-4C3B-BC7F-D2C7E461C71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63317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8C392D6B-77A1-914D-1486-30FCF8D26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1900D-A1E4-4EB3-B90D-F0CA93327DE1}" type="datetimeFigureOut">
              <a:rPr lang="cs-CZ" smtClean="0"/>
              <a:t>24.05.2023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8140208C-AFA9-E61A-A8B7-E3A132CE7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882119-F476-E9DF-DFD8-88659FB9D4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03DFE-A629-4C3B-BC7F-D2C7E461C71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36782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5BB3A8-F2BF-A723-04DD-CC9BF4C7E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9816D6B-2D30-D439-A829-15A67CC710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9764307-70BB-233F-6555-2183253D26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6D54A2F-3093-EC94-747D-29230B01D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1900D-A1E4-4EB3-B90D-F0CA93327DE1}" type="datetimeFigureOut">
              <a:rPr lang="cs-CZ" smtClean="0"/>
              <a:t>24.05.2023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82DCF30-D215-8AEE-D25A-DA2AD4C32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A00EFDA-FF65-5266-EA99-313D8BBF5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03DFE-A629-4C3B-BC7F-D2C7E461C71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244821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956F3FB-E891-E442-2062-E7DA13FD9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0EA24DFC-3DEB-4D6F-2C65-32BBFB20FB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BE24211-B30D-6EF0-207A-069ECF1EE6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49D90AB-C805-BADD-E4E2-18697150A1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1900D-A1E4-4EB3-B90D-F0CA93327DE1}" type="datetimeFigureOut">
              <a:rPr lang="cs-CZ" smtClean="0"/>
              <a:t>24.05.2023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9710C94-3887-44C0-4BB0-F30E1D3835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0F7A94E-7780-492A-6AA3-5BCBD89D64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03DFE-A629-4C3B-BC7F-D2C7E461C71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8712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5FCBF6AB-B7A7-8D52-83A4-AAF766C05D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0E190BB-7E9D-0ED4-D7FB-4BF441239B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900DA5F-2429-CB6F-C89F-57A7240755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C1900D-A1E4-4EB3-B90D-F0CA93327DE1}" type="datetimeFigureOut">
              <a:rPr lang="cs-CZ" smtClean="0"/>
              <a:t>24.05.2023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5E6D88D-01B8-FF20-4309-1AD1CC6615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5C0EC2D-C241-A27B-6F87-C85D34BFD2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503DFE-A629-4C3B-BC7F-D2C7E461C71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06836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f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f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jpeg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C9F8374-1155-13ED-A6A5-0A346908890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Trendy v odpadovém hospodářství</a:t>
            </a:r>
          </a:p>
        </p:txBody>
      </p:sp>
    </p:spTree>
    <p:extLst>
      <p:ext uri="{BB962C8B-B14F-4D97-AF65-F5344CB8AC3E}">
        <p14:creationId xmlns:p14="http://schemas.microsoft.com/office/powerpoint/2010/main" val="39070222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7E21F56-08B8-E2BC-5140-BA82109FD7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Mobilní velkokapacitní lisovací kontejnery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D1B39CB1-88AF-6B37-03EA-779D7E703B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38" r="27102" b="15469"/>
          <a:stretch/>
        </p:blipFill>
        <p:spPr>
          <a:xfrm>
            <a:off x="5885895" y="1800015"/>
            <a:ext cx="4897885" cy="2736473"/>
          </a:xfrm>
          <a:prstGeom prst="rect">
            <a:avLst/>
          </a:prstGeom>
        </p:spPr>
      </p:pic>
      <p:pic>
        <p:nvPicPr>
          <p:cNvPr id="1026" name="Picture 2" descr="PÖTTINGER Waste disposal technology - Home - Products">
            <a:extLst>
              <a:ext uri="{FF2B5EF4-FFF2-40B4-BE49-F238E27FC236}">
                <a16:creationId xmlns:a16="http://schemas.microsoft.com/office/drawing/2014/main" id="{DD88DE05-06CE-9882-1FF3-3B33FD8BB74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498" y="1397724"/>
            <a:ext cx="4339839" cy="2547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öttinger Entsorgungstechnik Kamm mit 1100 Liter Behälter Video | PÖTTINGER  Slovenská republika">
            <a:extLst>
              <a:ext uri="{FF2B5EF4-FFF2-40B4-BE49-F238E27FC236}">
                <a16:creationId xmlns:a16="http://schemas.microsoft.com/office/drawing/2014/main" id="{0562E124-F47F-67E2-3A3C-5FCF4A3584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9" t="19277" r="21354" b="3974"/>
          <a:stretch/>
        </p:blipFill>
        <p:spPr bwMode="auto">
          <a:xfrm>
            <a:off x="496548" y="3797999"/>
            <a:ext cx="4845741" cy="2736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ÖTTINGER Entsorgungstechnik">
            <a:extLst>
              <a:ext uri="{FF2B5EF4-FFF2-40B4-BE49-F238E27FC236}">
                <a16:creationId xmlns:a16="http://schemas.microsoft.com/office/drawing/2014/main" id="{B2867F45-1531-ACD9-BB7E-852D4B815A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86" t="14721" r="6147" b="19454"/>
          <a:stretch/>
        </p:blipFill>
        <p:spPr bwMode="auto">
          <a:xfrm>
            <a:off x="5433133" y="4455101"/>
            <a:ext cx="5601810" cy="2211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04901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BEE3C98-8306-3BD8-D7CD-74C86D14A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Sběr kuchyňského odpadu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52E8DF9-1967-31C4-4ACD-D1C0282BDB3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52" r="68684" b="10973"/>
          <a:stretch/>
        </p:blipFill>
        <p:spPr bwMode="auto">
          <a:xfrm>
            <a:off x="35510" y="1269507"/>
            <a:ext cx="2219418" cy="309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CE964FDB-B44C-3110-ED43-CB6AC78E05D3}"/>
              </a:ext>
            </a:extLst>
          </p:cNvPr>
          <p:cNvSpPr txBox="1"/>
          <p:nvPr/>
        </p:nvSpPr>
        <p:spPr>
          <a:xfrm>
            <a:off x="2795727" y="1988597"/>
            <a:ext cx="85580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cs-CZ" dirty="0"/>
              <a:t>Zelený odpad ze zahrad ( tráva, listí, ..) – hnědé nádoby na BIO, kompostéry..</a:t>
            </a:r>
          </a:p>
          <a:p>
            <a:pPr marL="342900" indent="-342900">
              <a:buAutoNum type="arabicPeriod"/>
            </a:pPr>
            <a:r>
              <a:rPr lang="cs-CZ" dirty="0"/>
              <a:t>Kuchyňský odpad – ( zbytky jídel, slupky..) – malé gastro nádobky 7 – 10 l</a:t>
            </a:r>
          </a:p>
          <a:p>
            <a:pPr marL="342900" indent="-342900">
              <a:buAutoNum type="arabicPeriod"/>
            </a:pPr>
            <a:r>
              <a:rPr lang="cs-CZ" dirty="0"/>
              <a:t>Odpad z velkých stravoven – elektrické kompostéry, </a:t>
            </a:r>
            <a:r>
              <a:rPr lang="cs-CZ" dirty="0" err="1"/>
              <a:t>BIOplynové</a:t>
            </a:r>
            <a:r>
              <a:rPr lang="cs-CZ" dirty="0"/>
              <a:t> stanice</a:t>
            </a:r>
          </a:p>
          <a:p>
            <a:pPr marL="285750" indent="-285750">
              <a:buFontTx/>
              <a:buChar char="-"/>
            </a:pPr>
            <a:endParaRPr lang="cs-CZ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D10B06DB-07A6-C3AD-DDE9-730AA1109BDE}"/>
              </a:ext>
            </a:extLst>
          </p:cNvPr>
          <p:cNvSpPr txBox="1"/>
          <p:nvPr/>
        </p:nvSpPr>
        <p:spPr>
          <a:xfrm>
            <a:off x="2121763" y="3897297"/>
            <a:ext cx="8993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Likvidace kuchyňského odpadu - </a:t>
            </a:r>
          </a:p>
        </p:txBody>
      </p:sp>
      <p:cxnSp>
        <p:nvCxnSpPr>
          <p:cNvPr id="8" name="Přímá spojnice 7">
            <a:extLst>
              <a:ext uri="{FF2B5EF4-FFF2-40B4-BE49-F238E27FC236}">
                <a16:creationId xmlns:a16="http://schemas.microsoft.com/office/drawing/2014/main" id="{31BA4B74-EADA-3144-BBD0-6C77FB08B84D}"/>
              </a:ext>
            </a:extLst>
          </p:cNvPr>
          <p:cNvCxnSpPr>
            <a:cxnSpLocks/>
          </p:cNvCxnSpPr>
          <p:nvPr/>
        </p:nvCxnSpPr>
        <p:spPr>
          <a:xfrm flipV="1">
            <a:off x="5246703" y="3797292"/>
            <a:ext cx="656947" cy="2960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488FD941-92BF-C134-49F7-751A88163682}"/>
              </a:ext>
            </a:extLst>
          </p:cNvPr>
          <p:cNvCxnSpPr>
            <a:cxnSpLocks/>
          </p:cNvCxnSpPr>
          <p:nvPr/>
        </p:nvCxnSpPr>
        <p:spPr>
          <a:xfrm>
            <a:off x="5246703" y="4093308"/>
            <a:ext cx="656947" cy="17332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D990C301-3EFC-2F2A-1950-D520108125E6}"/>
              </a:ext>
            </a:extLst>
          </p:cNvPr>
          <p:cNvSpPr txBox="1"/>
          <p:nvPr/>
        </p:nvSpPr>
        <p:spPr>
          <a:xfrm>
            <a:off x="6096000" y="3612626"/>
            <a:ext cx="4610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Rostlinná složka – kompostárny, kompostéry..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41F1D37F-96E9-61CE-715C-4883DABF75AC}"/>
              </a:ext>
            </a:extLst>
          </p:cNvPr>
          <p:cNvSpPr txBox="1"/>
          <p:nvPr/>
        </p:nvSpPr>
        <p:spPr>
          <a:xfrm>
            <a:off x="6096000" y="4217296"/>
            <a:ext cx="59865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Živočišná složka – nutná </a:t>
            </a:r>
            <a:r>
              <a:rPr lang="cs-CZ" dirty="0" err="1"/>
              <a:t>hygienizace</a:t>
            </a:r>
            <a:r>
              <a:rPr lang="cs-CZ" dirty="0"/>
              <a:t> – </a:t>
            </a:r>
            <a:r>
              <a:rPr lang="cs-CZ" dirty="0" err="1"/>
              <a:t>BIOplynové</a:t>
            </a:r>
            <a:r>
              <a:rPr lang="cs-CZ" dirty="0"/>
              <a:t> stanice,  			                elektrické kompostéry..</a:t>
            </a:r>
          </a:p>
        </p:txBody>
      </p:sp>
      <p:pic>
        <p:nvPicPr>
          <p:cNvPr id="2054" name="Picture 6" descr="Nádoba na bioodpad 10 l">
            <a:extLst>
              <a:ext uri="{FF2B5EF4-FFF2-40B4-BE49-F238E27FC236}">
                <a16:creationId xmlns:a16="http://schemas.microsoft.com/office/drawing/2014/main" id="{6B54D063-6B10-A183-1BD7-BFADB33A15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58" y="4580484"/>
            <a:ext cx="221932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BIO nádoba 7 l.">
            <a:extLst>
              <a:ext uri="{FF2B5EF4-FFF2-40B4-BE49-F238E27FC236}">
                <a16:creationId xmlns:a16="http://schemas.microsoft.com/office/drawing/2014/main" id="{EDA6F2A7-39D9-D2B1-F0B0-FF6E32BF56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5329" y="4366634"/>
            <a:ext cx="2276816" cy="2276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BIO nádoba 7 l.">
            <a:extLst>
              <a:ext uri="{FF2B5EF4-FFF2-40B4-BE49-F238E27FC236}">
                <a16:creationId xmlns:a16="http://schemas.microsoft.com/office/drawing/2014/main" id="{50FD3679-BD42-6279-B6F0-A1F8045254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8634" y="4739559"/>
            <a:ext cx="1709242" cy="1709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Plastová nádoba popelnice  120 l. - bio">
            <a:extLst>
              <a:ext uri="{FF2B5EF4-FFF2-40B4-BE49-F238E27FC236}">
                <a16:creationId xmlns:a16="http://schemas.microsoft.com/office/drawing/2014/main" id="{1511A095-8818-1ECA-C46C-CBA127A102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086" y="4580484"/>
            <a:ext cx="2206285" cy="2206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ovéPole 16">
            <a:extLst>
              <a:ext uri="{FF2B5EF4-FFF2-40B4-BE49-F238E27FC236}">
                <a16:creationId xmlns:a16="http://schemas.microsoft.com/office/drawing/2014/main" id="{7C2CB348-DA90-0DAD-774B-DE08D94A99BE}"/>
              </a:ext>
            </a:extLst>
          </p:cNvPr>
          <p:cNvSpPr txBox="1"/>
          <p:nvPr/>
        </p:nvSpPr>
        <p:spPr>
          <a:xfrm>
            <a:off x="4820574" y="2960703"/>
            <a:ext cx="4199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NUTNÁ ČISTOTA ODPADU!!</a:t>
            </a:r>
          </a:p>
        </p:txBody>
      </p:sp>
    </p:spTree>
    <p:extLst>
      <p:ext uri="{BB962C8B-B14F-4D97-AF65-F5344CB8AC3E}">
        <p14:creationId xmlns:p14="http://schemas.microsoft.com/office/powerpoint/2010/main" val="24542734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ASEKOL » Červené kontejnery">
            <a:extLst>
              <a:ext uri="{FF2B5EF4-FFF2-40B4-BE49-F238E27FC236}">
                <a16:creationId xmlns:a16="http://schemas.microsoft.com/office/drawing/2014/main" id="{9A3010E3-C1BA-628E-89BA-F0D1CD504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5910" y="391835"/>
            <a:ext cx="1943100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7CD120D6-BF88-B406-AAFA-4879F9C7BB21}"/>
              </a:ext>
            </a:extLst>
          </p:cNvPr>
          <p:cNvSpPr txBox="1"/>
          <p:nvPr/>
        </p:nvSpPr>
        <p:spPr>
          <a:xfrm>
            <a:off x="8681437" y="4947412"/>
            <a:ext cx="37916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SBĚR KOVOVÝCH OBALŮ</a:t>
            </a:r>
          </a:p>
          <a:p>
            <a:endParaRPr lang="cs-CZ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0ED0524E-9C6F-2F1F-F393-F2A0AD6E4A22}"/>
              </a:ext>
            </a:extLst>
          </p:cNvPr>
          <p:cNvSpPr txBox="1"/>
          <p:nvPr/>
        </p:nvSpPr>
        <p:spPr>
          <a:xfrm>
            <a:off x="6720395" y="2744510"/>
            <a:ext cx="40748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SBĚR VYSLOUŽILÉHO ELEKTROZAŘÍZENÍ</a:t>
            </a:r>
          </a:p>
        </p:txBody>
      </p:sp>
      <p:pic>
        <p:nvPicPr>
          <p:cNvPr id="3076" name="Picture 4" descr="Kovový kontejner se spodním výsypem (buben + nášlap) – 2 m3">
            <a:extLst>
              <a:ext uri="{FF2B5EF4-FFF2-40B4-BE49-F238E27FC236}">
                <a16:creationId xmlns:a16="http://schemas.microsoft.com/office/drawing/2014/main" id="{56469454-9966-3C46-FF72-391101A43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246" y="3042412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Kontejner na textil 2,5 m3">
            <a:extLst>
              <a:ext uri="{FF2B5EF4-FFF2-40B4-BE49-F238E27FC236}">
                <a16:creationId xmlns:a16="http://schemas.microsoft.com/office/drawing/2014/main" id="{7007FC6A-00EF-29B8-C13D-617A99F122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7706" y="2744510"/>
            <a:ext cx="2487782" cy="2487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2AB7C8CD-73E8-8DFD-ABDA-ABD998C5C9CD}"/>
              </a:ext>
            </a:extLst>
          </p:cNvPr>
          <p:cNvSpPr txBox="1"/>
          <p:nvPr/>
        </p:nvSpPr>
        <p:spPr>
          <a:xfrm>
            <a:off x="4600251" y="5203738"/>
            <a:ext cx="4157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SBĚR STARÉHO TEXTILU</a:t>
            </a:r>
          </a:p>
        </p:txBody>
      </p:sp>
      <p:pic>
        <p:nvPicPr>
          <p:cNvPr id="3082" name="Picture 10" descr="Kontejnery na použité jedlé oleje — Čeština">
            <a:extLst>
              <a:ext uri="{FF2B5EF4-FFF2-40B4-BE49-F238E27FC236}">
                <a16:creationId xmlns:a16="http://schemas.microsoft.com/office/drawing/2014/main" id="{5B453E99-59DE-8381-B10F-4F7601E755A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0219" y="258484"/>
            <a:ext cx="1743075" cy="261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9C3FFC06-7DAD-5497-B2E1-33639F5C2494}"/>
              </a:ext>
            </a:extLst>
          </p:cNvPr>
          <p:cNvSpPr txBox="1"/>
          <p:nvPr/>
        </p:nvSpPr>
        <p:spPr>
          <a:xfrm>
            <a:off x="2003063" y="2983752"/>
            <a:ext cx="3075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SBĚR JEDLÝCH OLEJŮ</a:t>
            </a:r>
          </a:p>
        </p:txBody>
      </p:sp>
    </p:spTree>
    <p:extLst>
      <p:ext uri="{BB962C8B-B14F-4D97-AF65-F5344CB8AC3E}">
        <p14:creationId xmlns:p14="http://schemas.microsoft.com/office/powerpoint/2010/main" val="819337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A27FE999-F865-FEDA-603A-FBA4CE325DD2}"/>
              </a:ext>
            </a:extLst>
          </p:cNvPr>
          <p:cNvSpPr txBox="1"/>
          <p:nvPr/>
        </p:nvSpPr>
        <p:spPr>
          <a:xfrm>
            <a:off x="3036163" y="2139519"/>
            <a:ext cx="54345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dirty="0"/>
              <a:t>	</a:t>
            </a:r>
            <a:r>
              <a:rPr lang="cs-CZ" sz="3600" dirty="0"/>
              <a:t>DĚKUJI ZA POZORNOST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126808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4172" y="477452"/>
            <a:ext cx="5591137" cy="748147"/>
          </a:xfr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>
            <a:noAutofit/>
          </a:bodyPr>
          <a:lstStyle/>
          <a:p>
            <a:r>
              <a:rPr lang="cs-CZ" sz="3600" b="1" dirty="0">
                <a:solidFill>
                  <a:schemeClr val="tx2"/>
                </a:solidFill>
              </a:rPr>
              <a:t>Co obcím ukládá zákon?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cs-CZ" smtClean="0"/>
              <a:t>2</a:t>
            </a:fld>
            <a:endParaRPr lang="cs-CZ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cs-CZ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1638" y="1869588"/>
            <a:ext cx="2572761" cy="3417154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634172" y="1661338"/>
            <a:ext cx="77031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000" b="1" dirty="0">
                <a:latin typeface="Arial" panose="020B0604020202020204" pitchFamily="34" charset="0"/>
                <a:cs typeface="Arial" panose="020B0604020202020204" pitchFamily="34" charset="0"/>
              </a:rPr>
              <a:t>Povinnost obce </a:t>
            </a:r>
            <a:r>
              <a:rPr lang="cs-CZ" sz="3000" dirty="0">
                <a:latin typeface="Arial" panose="020B0604020202020204" pitchFamily="34" charset="0"/>
                <a:cs typeface="Arial" panose="020B0604020202020204" pitchFamily="34" charset="0"/>
              </a:rPr>
              <a:t>odděleně soustřeďovat recyklovatelné složky KO :</a:t>
            </a:r>
          </a:p>
          <a:p>
            <a:endParaRPr lang="cs-CZ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cs-CZ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634172" y="3158906"/>
            <a:ext cx="6526146" cy="175432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pPr lvl="1"/>
            <a:r>
              <a:rPr lang="cs-CZ" sz="3000" dirty="0">
                <a:latin typeface="Arial" panose="020B0604020202020204" pitchFamily="34" charset="0"/>
                <a:cs typeface="Arial" panose="020B0604020202020204" pitchFamily="34" charset="0"/>
              </a:rPr>
              <a:t>2025 – 2029 	         alespoň  </a:t>
            </a:r>
            <a:r>
              <a:rPr lang="cs-CZ" sz="3000" b="1" dirty="0">
                <a:latin typeface="Arial" panose="020B0604020202020204" pitchFamily="34" charset="0"/>
                <a:cs typeface="Arial" panose="020B0604020202020204" pitchFamily="34" charset="0"/>
              </a:rPr>
              <a:t>60 %</a:t>
            </a:r>
            <a:endParaRPr lang="cs-CZ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cs-CZ" sz="3000" dirty="0">
                <a:latin typeface="Arial" panose="020B0604020202020204" pitchFamily="34" charset="0"/>
                <a:cs typeface="Arial" panose="020B0604020202020204" pitchFamily="34" charset="0"/>
              </a:rPr>
              <a:t>2030 – 2034  	 alespoň  </a:t>
            </a:r>
            <a:r>
              <a:rPr lang="cs-CZ" sz="3000" b="1" dirty="0">
                <a:latin typeface="Arial" panose="020B0604020202020204" pitchFamily="34" charset="0"/>
                <a:cs typeface="Arial" panose="020B0604020202020204" pitchFamily="34" charset="0"/>
              </a:rPr>
              <a:t>65 % </a:t>
            </a:r>
            <a:endParaRPr lang="cs-CZ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cs-CZ" sz="3000" dirty="0">
                <a:latin typeface="Arial" panose="020B0604020202020204" pitchFamily="34" charset="0"/>
                <a:cs typeface="Arial" panose="020B0604020202020204" pitchFamily="34" charset="0"/>
              </a:rPr>
              <a:t>od roku 2035          alespoň  </a:t>
            </a:r>
            <a:r>
              <a:rPr lang="cs-CZ" sz="3000" b="1" dirty="0">
                <a:latin typeface="Arial" panose="020B0604020202020204" pitchFamily="34" charset="0"/>
                <a:cs typeface="Arial" panose="020B0604020202020204" pitchFamily="34" charset="0"/>
              </a:rPr>
              <a:t>70 %</a:t>
            </a:r>
          </a:p>
          <a:p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634172" y="5578712"/>
            <a:ext cx="101825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Dnes splňuje vysoké procento třídění odpadů pouze 20% obcí.</a:t>
            </a:r>
          </a:p>
        </p:txBody>
      </p:sp>
    </p:spTree>
    <p:extLst>
      <p:ext uri="{BB962C8B-B14F-4D97-AF65-F5344CB8AC3E}">
        <p14:creationId xmlns:p14="http://schemas.microsoft.com/office/powerpoint/2010/main" val="3581115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cs-CZ" smtClean="0"/>
              <a:t>3</a:t>
            </a:fld>
            <a:endParaRPr lang="cs-CZ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cs-CZ" dirty="0"/>
          </a:p>
        </p:txBody>
      </p:sp>
      <p:sp>
        <p:nvSpPr>
          <p:cNvPr id="2" name="TextovéPole 1"/>
          <p:cNvSpPr txBox="1"/>
          <p:nvPr/>
        </p:nvSpPr>
        <p:spPr>
          <a:xfrm>
            <a:off x="453403" y="364461"/>
            <a:ext cx="7628415" cy="107721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chemeClr val="tx2"/>
                </a:solidFill>
              </a:rPr>
              <a:t>Intenzivní systém třídění tzv. </a:t>
            </a:r>
            <a:r>
              <a:rPr lang="cs-CZ" sz="3200" b="1" dirty="0" err="1">
                <a:solidFill>
                  <a:schemeClr val="tx2"/>
                </a:solidFill>
              </a:rPr>
              <a:t>Door</a:t>
            </a:r>
            <a:r>
              <a:rPr lang="cs-CZ" sz="3200" b="1" dirty="0">
                <a:solidFill>
                  <a:schemeClr val="tx2"/>
                </a:solidFill>
              </a:rPr>
              <a:t> to </a:t>
            </a:r>
            <a:r>
              <a:rPr lang="cs-CZ" sz="3200" b="1" dirty="0" err="1">
                <a:solidFill>
                  <a:schemeClr val="tx2"/>
                </a:solidFill>
              </a:rPr>
              <a:t>door</a:t>
            </a:r>
            <a:endParaRPr lang="cs-CZ" sz="3200" b="1" dirty="0">
              <a:solidFill>
                <a:schemeClr val="tx2"/>
              </a:solidFill>
            </a:endParaRPr>
          </a:p>
          <a:p>
            <a:endParaRPr lang="cs-CZ" sz="3200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82" t="22380" r="20909" b="-1333"/>
          <a:stretch/>
        </p:blipFill>
        <p:spPr>
          <a:xfrm>
            <a:off x="8192655" y="364461"/>
            <a:ext cx="3620654" cy="2550738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453403" y="1761154"/>
            <a:ext cx="1487908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r>
              <a:rPr lang="cs-CZ" sz="2800" b="1" dirty="0">
                <a:solidFill>
                  <a:srgbClr val="002060"/>
                </a:solidFill>
              </a:rPr>
              <a:t>Výhody: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513420" y="2401556"/>
            <a:ext cx="1029480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chemeClr val="tx2"/>
                </a:solidFill>
              </a:rPr>
              <a:t>-   Nádoby přímo u domu = „nulová“ docházková vzdálenost</a:t>
            </a:r>
          </a:p>
          <a:p>
            <a:pPr marL="285750" indent="-285750">
              <a:buFontTx/>
              <a:buChar char="-"/>
            </a:pPr>
            <a:r>
              <a:rPr lang="cs-CZ" sz="2400" dirty="0">
                <a:solidFill>
                  <a:schemeClr val="tx2"/>
                </a:solidFill>
              </a:rPr>
              <a:t>Čistota vytříděného odpadu</a:t>
            </a:r>
          </a:p>
          <a:p>
            <a:pPr marL="285750" indent="-285750">
              <a:buFontTx/>
              <a:buChar char="-"/>
            </a:pPr>
            <a:r>
              <a:rPr lang="cs-CZ" sz="2400" dirty="0">
                <a:solidFill>
                  <a:schemeClr val="tx2"/>
                </a:solidFill>
              </a:rPr>
              <a:t>Pokud </a:t>
            </a:r>
            <a:r>
              <a:rPr lang="cs-CZ" sz="2400" dirty="0" err="1">
                <a:solidFill>
                  <a:schemeClr val="tx2"/>
                </a:solidFill>
              </a:rPr>
              <a:t>čipované</a:t>
            </a:r>
            <a:r>
              <a:rPr lang="cs-CZ" sz="2400" dirty="0">
                <a:solidFill>
                  <a:schemeClr val="tx2"/>
                </a:solidFill>
              </a:rPr>
              <a:t> nádoby, tak psychologický efekt „ identifikace mého odpadu“</a:t>
            </a:r>
          </a:p>
          <a:p>
            <a:pPr marL="285750" indent="-285750">
              <a:buFontTx/>
              <a:buChar char="-"/>
            </a:pPr>
            <a:r>
              <a:rPr lang="cs-CZ" sz="2400" dirty="0">
                <a:solidFill>
                  <a:schemeClr val="tx2"/>
                </a:solidFill>
              </a:rPr>
              <a:t>Při zavedení okamžité navýšení třídění odpadů</a:t>
            </a:r>
          </a:p>
          <a:p>
            <a:pPr marL="285750" indent="-285750">
              <a:buFontTx/>
              <a:buChar char="-"/>
            </a:pPr>
            <a:r>
              <a:rPr lang="cs-CZ" sz="2400" dirty="0">
                <a:solidFill>
                  <a:schemeClr val="tx2"/>
                </a:solidFill>
              </a:rPr>
              <a:t>Vyšší odměny obcím od AOS </a:t>
            </a:r>
            <a:r>
              <a:rPr lang="cs-CZ" sz="2400" dirty="0" err="1">
                <a:solidFill>
                  <a:schemeClr val="tx2"/>
                </a:solidFill>
              </a:rPr>
              <a:t>Ekokom</a:t>
            </a:r>
            <a:endParaRPr lang="cs-CZ" sz="2400" dirty="0">
              <a:solidFill>
                <a:schemeClr val="tx2"/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453403" y="4340548"/>
            <a:ext cx="1952650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r>
              <a:rPr lang="cs-CZ" sz="2800" b="1" dirty="0">
                <a:solidFill>
                  <a:srgbClr val="002060"/>
                </a:solidFill>
              </a:rPr>
              <a:t>Nevýhody :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513420" y="4960578"/>
            <a:ext cx="110412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 </a:t>
            </a:r>
            <a:r>
              <a:rPr lang="cs-CZ" sz="2400" dirty="0">
                <a:solidFill>
                  <a:schemeClr val="tx2"/>
                </a:solidFill>
              </a:rPr>
              <a:t>-  Nelze aplikovat všude ( např. sídliště )</a:t>
            </a:r>
          </a:p>
          <a:p>
            <a:pPr marL="285750" indent="-285750">
              <a:buFontTx/>
              <a:buChar char="-"/>
            </a:pPr>
            <a:r>
              <a:rPr lang="cs-CZ" sz="2400" dirty="0">
                <a:solidFill>
                  <a:schemeClr val="tx2"/>
                </a:solidFill>
              </a:rPr>
              <a:t>Vyžaduje od vedení obcí velké úsilí, čas, energii a osvětu směrem k občanům</a:t>
            </a:r>
          </a:p>
          <a:p>
            <a:pPr marL="285750" indent="-285750">
              <a:buFontTx/>
              <a:buChar char="-"/>
            </a:pPr>
            <a:r>
              <a:rPr lang="cs-CZ" sz="2400" dirty="0">
                <a:solidFill>
                  <a:schemeClr val="tx2"/>
                </a:solidFill>
              </a:rPr>
              <a:t>Občané musí změnit myšlení </a:t>
            </a:r>
          </a:p>
          <a:p>
            <a:pPr marL="285750" indent="-285750">
              <a:buFontTx/>
              <a:buChar char="-"/>
            </a:pPr>
            <a:r>
              <a:rPr lang="cs-CZ" sz="2400" dirty="0">
                <a:solidFill>
                  <a:schemeClr val="tx2"/>
                </a:solidFill>
              </a:rPr>
              <a:t>Ekonomická náročnost – jen dočasně!</a:t>
            </a:r>
          </a:p>
        </p:txBody>
      </p:sp>
      <p:pic>
        <p:nvPicPr>
          <p:cNvPr id="4098" name="Picture 2" descr="Transponder Puck L, HDX">
            <a:extLst>
              <a:ext uri="{FF2B5EF4-FFF2-40B4-BE49-F238E27FC236}">
                <a16:creationId xmlns:a16="http://schemas.microsoft.com/office/drawing/2014/main" id="{3A7330D1-35CD-10D9-FB70-42E77D7A07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1804" y="3670122"/>
            <a:ext cx="1340851" cy="1340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Transponder Puck L, HDX">
            <a:extLst>
              <a:ext uri="{FF2B5EF4-FFF2-40B4-BE49-F238E27FC236}">
                <a16:creationId xmlns:a16="http://schemas.microsoft.com/office/drawing/2014/main" id="{B92DB772-7AD1-8CAB-2A77-0521FEEAC6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3614106"/>
            <a:ext cx="1428328" cy="1396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9283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536843" y="431514"/>
            <a:ext cx="5182243" cy="656089"/>
          </a:xfr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>
            <a:normAutofit/>
          </a:bodyPr>
          <a:lstStyle/>
          <a:p>
            <a:r>
              <a:rPr lang="cs-CZ" sz="3600" b="1" dirty="0">
                <a:solidFill>
                  <a:schemeClr val="tx2"/>
                </a:solidFill>
              </a:rPr>
              <a:t>      Sběr bioodpadů</a:t>
            </a:r>
            <a:endParaRPr lang="cs-CZ" b="1" dirty="0">
              <a:solidFill>
                <a:schemeClr val="tx2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cs-CZ" smtClean="0"/>
              <a:t>4</a:t>
            </a:fld>
            <a:endParaRPr lang="cs-CZ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dirty="0"/>
              <a:t>Přidejte zápatí.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5" b="7776"/>
          <a:stretch/>
        </p:blipFill>
        <p:spPr>
          <a:xfrm>
            <a:off x="1637714" y="1346198"/>
            <a:ext cx="8980499" cy="5511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542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cs-CZ" smtClean="0"/>
              <a:t>5</a:t>
            </a:fld>
            <a:endParaRPr lang="cs-CZ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cs-CZ" dirty="0"/>
              <a:t>Říjen 2022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410402" y="0"/>
            <a:ext cx="9546399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rabicParenR"/>
            </a:pPr>
            <a:r>
              <a:rPr lang="cs-CZ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Zahuštění veřejné sítě hnědými kontejnery 1100l</a:t>
            </a:r>
          </a:p>
          <a:p>
            <a:r>
              <a:rPr lang="cs-CZ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- horší kvalita bioodpadů, obsahují příměsi v podobě sáčků a jiných odpadů.</a:t>
            </a:r>
          </a:p>
          <a:p>
            <a:r>
              <a:rPr lang="cs-CZ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- často problém na kompostárně</a:t>
            </a:r>
          </a:p>
          <a:p>
            <a:r>
              <a:rPr lang="cs-CZ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- přetížené kontejnery ( i 800kg!) – hrozí poškození svozového auta</a:t>
            </a:r>
          </a:p>
          <a:p>
            <a:r>
              <a:rPr lang="cs-CZ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- docházková vzdálenost pro občany</a:t>
            </a:r>
          </a:p>
          <a:p>
            <a:pPr marL="457200" indent="-457200">
              <a:buAutoNum type="arabicParenR"/>
            </a:pPr>
            <a:endParaRPr lang="cs-CZ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rabicParenR" startAt="2"/>
            </a:pPr>
            <a:r>
              <a:rPr lang="cs-CZ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Pořízení kompostérů do domácností</a:t>
            </a:r>
          </a:p>
          <a:p>
            <a:r>
              <a:rPr lang="cs-CZ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cs-CZ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ano, ale není to účinné a konečné řešení</a:t>
            </a:r>
          </a:p>
          <a:p>
            <a:r>
              <a:rPr lang="cs-CZ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- občané do kompostéru dají jen ty „hezké a čisté“ bioodpady. </a:t>
            </a:r>
          </a:p>
          <a:p>
            <a:r>
              <a:rPr lang="cs-CZ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- shnilé ovoce a zelenina a plevel končí dál v černých nádobách</a:t>
            </a:r>
          </a:p>
          <a:p>
            <a:pPr marL="457200" indent="-457200">
              <a:buAutoNum type="arabicParenR" startAt="2"/>
            </a:pPr>
            <a:endParaRPr lang="cs-CZ" sz="20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3)  Pořízení hnědých nádob + kompostérů</a:t>
            </a:r>
            <a:r>
              <a:rPr lang="cs-CZ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cs-CZ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- nejúčinnější způsob se snížením frekvence svozu SKO, kompostéry jsou </a:t>
            </a:r>
          </a:p>
          <a:p>
            <a:r>
              <a:rPr lang="cs-CZ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doplňkem     </a:t>
            </a:r>
          </a:p>
          <a:p>
            <a:r>
              <a:rPr lang="cs-CZ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- nejlépe do každé domácnosti jednu nádobu, aby měli všichni stejné podmínky   </a:t>
            </a:r>
          </a:p>
          <a:p>
            <a:r>
              <a:rPr lang="cs-CZ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- DŮLEŽITÝ VZKAZ : Občané, kteří mají velkou zahradu, tak si musí jednou za</a:t>
            </a:r>
          </a:p>
          <a:p>
            <a:r>
              <a:rPr lang="cs-CZ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čas objednat velkoobjemový kontejner a sami zaplatit. Obec a občané by </a:t>
            </a:r>
          </a:p>
          <a:p>
            <a:r>
              <a:rPr lang="cs-CZ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neměli doplácet na velké zahrady!</a:t>
            </a:r>
          </a:p>
          <a:p>
            <a:r>
              <a:rPr lang="cs-CZ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cs-CZ" sz="2000" b="1" u="sng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Prodloužení frekvence svozu SKO </a:t>
            </a:r>
            <a:r>
              <a:rPr lang="cs-CZ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nejúčinnější cesta k omezení   </a:t>
            </a:r>
          </a:p>
          <a:p>
            <a:r>
              <a:rPr lang="cs-CZ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   bioodpadů v černé nádobě SKO</a:t>
            </a: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3" t="12795" r="50943" b="50438"/>
          <a:stretch/>
        </p:blipFill>
        <p:spPr>
          <a:xfrm>
            <a:off x="8828401" y="1006764"/>
            <a:ext cx="3077603" cy="29002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48049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272618" y="1101634"/>
            <a:ext cx="7772400" cy="3024335"/>
          </a:xfrm>
        </p:spPr>
        <p:txBody>
          <a:bodyPr>
            <a:normAutofit fontScale="90000"/>
          </a:bodyPr>
          <a:lstStyle/>
          <a:p>
            <a:pPr algn="l"/>
            <a:r>
              <a:rPr lang="cs-CZ" dirty="0" err="1"/>
              <a:t>Polopodzemní</a:t>
            </a:r>
            <a:r>
              <a:rPr lang="cs-CZ" dirty="0"/>
              <a:t> </a:t>
            </a:r>
            <a:br>
              <a:rPr lang="cs-CZ" dirty="0"/>
            </a:br>
            <a:r>
              <a:rPr lang="cs-CZ" dirty="0"/>
              <a:t>kontejnery </a:t>
            </a:r>
            <a:br>
              <a:rPr lang="cs-CZ" dirty="0"/>
            </a:br>
            <a:br>
              <a:rPr lang="cs-CZ" dirty="0"/>
            </a:b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32B90-0AD0-4C31-86AD-82BC6703E558}" type="slidenum">
              <a:rPr lang="cs-CZ" smtClean="0"/>
              <a:pPr/>
              <a:t>6</a:t>
            </a:fld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B2B67D0-8D8C-40C5-879A-B954C34372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952" y="476672"/>
            <a:ext cx="4679958" cy="3121532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2016D3B7-2561-4BAD-81C0-7D3BE33074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657" y="3284984"/>
            <a:ext cx="4318321" cy="2880320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20085DEA-59DA-4930-AAAE-2CF3D0170F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7978" y="3598204"/>
            <a:ext cx="2376013" cy="1702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8700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Podzemní kontejnery</a:t>
            </a:r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653" y="3778444"/>
            <a:ext cx="4038600" cy="2744139"/>
          </a:xfrm>
        </p:spPr>
      </p:pic>
      <p:pic>
        <p:nvPicPr>
          <p:cNvPr id="9" name="Zástupný symbol pro obsah 8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2" t="659" r="5264"/>
          <a:stretch/>
        </p:blipFill>
        <p:spPr>
          <a:xfrm>
            <a:off x="6218653" y="1351600"/>
            <a:ext cx="4038600" cy="2074472"/>
          </a:xfrm>
        </p:spPr>
      </p:pic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32B90-0AD0-4C31-86AD-82BC6703E558}" type="slidenum">
              <a:rPr lang="cs-CZ" smtClean="0"/>
              <a:pPr/>
              <a:t>7</a:t>
            </a:fld>
            <a:endParaRPr lang="cs-CZ"/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764" y="1351600"/>
            <a:ext cx="4237220" cy="2074472"/>
          </a:xfrm>
          <a:prstGeom prst="rect">
            <a:avLst/>
          </a:prstGeom>
        </p:spPr>
      </p:pic>
      <p:sp>
        <p:nvSpPr>
          <p:cNvPr id="13" name="TextovéPole 12"/>
          <p:cNvSpPr txBox="1"/>
          <p:nvPr/>
        </p:nvSpPr>
        <p:spPr>
          <a:xfrm>
            <a:off x="1654088" y="3417243"/>
            <a:ext cx="41764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Kutná Hora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6127420" y="3436994"/>
            <a:ext cx="43924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Mladá Boleslav</a:t>
            </a:r>
          </a:p>
        </p:txBody>
      </p:sp>
      <p:sp>
        <p:nvSpPr>
          <p:cNvPr id="15" name="TextovéPole 14"/>
          <p:cNvSpPr txBox="1"/>
          <p:nvPr/>
        </p:nvSpPr>
        <p:spPr>
          <a:xfrm>
            <a:off x="1746520" y="6522584"/>
            <a:ext cx="41157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Litoměřice</a:t>
            </a:r>
          </a:p>
        </p:txBody>
      </p:sp>
      <p:sp>
        <p:nvSpPr>
          <p:cNvPr id="16" name="TextovéPole 15"/>
          <p:cNvSpPr txBox="1"/>
          <p:nvPr/>
        </p:nvSpPr>
        <p:spPr>
          <a:xfrm>
            <a:off x="6131434" y="6573350"/>
            <a:ext cx="42130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Tábor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F2954B1-D6D2-4A04-BAD4-A7C005008C2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6" r="614" b="11147"/>
          <a:stretch/>
        </p:blipFill>
        <p:spPr>
          <a:xfrm>
            <a:off x="1689956" y="3778444"/>
            <a:ext cx="4172273" cy="2744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7711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Výhody podzemních a </a:t>
            </a:r>
            <a:r>
              <a:rPr lang="cs-CZ" dirty="0" err="1"/>
              <a:t>polopodzemních</a:t>
            </a:r>
            <a:r>
              <a:rPr lang="cs-CZ" dirty="0"/>
              <a:t> kontejnerů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82065"/>
            <a:ext cx="10515600" cy="4294897"/>
          </a:xfrm>
        </p:spPr>
        <p:txBody>
          <a:bodyPr>
            <a:normAutofit/>
          </a:bodyPr>
          <a:lstStyle/>
          <a:p>
            <a:r>
              <a:rPr lang="cs-CZ" dirty="0"/>
              <a:t>Estetické a funkční</a:t>
            </a:r>
          </a:p>
          <a:p>
            <a:r>
              <a:rPr lang="cs-CZ" dirty="0"/>
              <a:t>Velkoobjemové</a:t>
            </a:r>
          </a:p>
          <a:p>
            <a:r>
              <a:rPr lang="cs-CZ" dirty="0"/>
              <a:t>Prostorově nenáročné</a:t>
            </a:r>
          </a:p>
          <a:p>
            <a:r>
              <a:rPr lang="cs-CZ" dirty="0"/>
              <a:t>Brání zpětnému vybírání odpadů</a:t>
            </a:r>
          </a:p>
          <a:p>
            <a:r>
              <a:rPr lang="cs-CZ" dirty="0"/>
              <a:t>Eliminující zápach</a:t>
            </a:r>
          </a:p>
          <a:p>
            <a:r>
              <a:rPr lang="cs-CZ" dirty="0"/>
              <a:t>Obslužně jednoduché</a:t>
            </a:r>
          </a:p>
          <a:p>
            <a:r>
              <a:rPr lang="cs-CZ" dirty="0"/>
              <a:t>Financování z dotací EU, kraje</a:t>
            </a:r>
          </a:p>
          <a:p>
            <a:r>
              <a:rPr lang="cs-CZ" dirty="0"/>
              <a:t>Nehořlavé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32B90-0AD0-4C31-86AD-82BC6703E558}" type="slidenum">
              <a:rPr lang="cs-CZ" smtClean="0"/>
              <a:pPr/>
              <a:t>8</a:t>
            </a:fld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E55D05A-EA18-708A-DE23-CDAA685858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91" t="6951" b="5900"/>
          <a:stretch/>
        </p:blipFill>
        <p:spPr>
          <a:xfrm>
            <a:off x="6706495" y="1214817"/>
            <a:ext cx="3808209" cy="5278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5256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5E0F755-8FA3-48E2-A52D-F8123EC80D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Elektronické uzamykání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E92C225-489A-449B-BBED-89B3E98E2E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Odemykání přiložením čipu</a:t>
            </a:r>
          </a:p>
          <a:p>
            <a:r>
              <a:rPr lang="cs-CZ" dirty="0"/>
              <a:t>Aplikace pro evidenci uživatelů</a:t>
            </a:r>
          </a:p>
          <a:p>
            <a:r>
              <a:rPr lang="cs-CZ" dirty="0"/>
              <a:t>Přehled o uživatelích, blokování a přidávání čipů</a:t>
            </a:r>
          </a:p>
          <a:p>
            <a:r>
              <a:rPr lang="cs-CZ" dirty="0"/>
              <a:t>Vhodné např. pro SVJ, rezidenční</a:t>
            </a:r>
          </a:p>
          <a:p>
            <a:pPr marL="0" indent="0">
              <a:buNone/>
            </a:pPr>
            <a:r>
              <a:rPr lang="cs-CZ" dirty="0"/>
              <a:t>    oblasti aj.</a:t>
            </a: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90338DD-4FB3-4FDF-B118-2C1F0B584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32B90-0AD0-4C31-86AD-82BC6703E558}" type="slidenum">
              <a:rPr lang="cs-CZ" smtClean="0"/>
              <a:pPr/>
              <a:t>9</a:t>
            </a:fld>
            <a:endParaRPr lang="cs-CZ"/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8463BD69-EB65-4315-946F-8AAD8FA17E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6334" y="929004"/>
            <a:ext cx="2178506" cy="2171102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75650F18-8649-4914-9443-E5BACACE14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9936" y="4444603"/>
            <a:ext cx="3531212" cy="2276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678143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351</TotalTime>
  <Words>498</Words>
  <Application>Microsoft Office PowerPoint</Application>
  <PresentationFormat>Širokoúhlá obrazovka</PresentationFormat>
  <Paragraphs>90</Paragraphs>
  <Slides>13</Slides>
  <Notes>4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Motiv Office</vt:lpstr>
      <vt:lpstr>Trendy v odpadovém hospodářství</vt:lpstr>
      <vt:lpstr>Co obcím ukládá zákon?</vt:lpstr>
      <vt:lpstr>Prezentace aplikace PowerPoint</vt:lpstr>
      <vt:lpstr>      Sběr bioodpadů</vt:lpstr>
      <vt:lpstr>Prezentace aplikace PowerPoint</vt:lpstr>
      <vt:lpstr>Polopodzemní  kontejnery   </vt:lpstr>
      <vt:lpstr>Podzemní kontejnery</vt:lpstr>
      <vt:lpstr>Výhody podzemních a polopodzemních kontejnerů</vt:lpstr>
      <vt:lpstr>Elektronické uzamykání</vt:lpstr>
      <vt:lpstr>Mobilní velkokapacitní lisovací kontejnery</vt:lpstr>
      <vt:lpstr>Sběr kuchyňského odpadu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Trendy v odpadovém hospodářství</dc:title>
  <dc:creator>martan.tomas</dc:creator>
  <cp:lastModifiedBy>martan.tomas</cp:lastModifiedBy>
  <cp:revision>3</cp:revision>
  <cp:lastPrinted>2023-05-23T07:58:05Z</cp:lastPrinted>
  <dcterms:created xsi:type="dcterms:W3CDTF">2023-05-23T05:04:30Z</dcterms:created>
  <dcterms:modified xsi:type="dcterms:W3CDTF">2023-05-24T08:24:13Z</dcterms:modified>
</cp:coreProperties>
</file>