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143500" type="screen16x9"/>
  <p:notesSz cx="6858000" cy="9144000"/>
  <p:embeddedFontLst>
    <p:embeddedFont>
      <p:font typeface="Lexend" charset="-18"/>
      <p:regular r:id="rId16"/>
      <p:bold r:id="rId17"/>
    </p:embeddedFont>
    <p:embeddedFont>
      <p:font typeface="Lexend Light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D924D9D-23F5-4A6F-AE6A-DB011F7ED1A7}">
  <a:tblStyle styleId="{2D924D9D-23F5-4A6F-AE6A-DB011F7ED1A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A9FB96C-927A-498B-AAC5-B01DCB0D3D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10f6e5cb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310f6e5cba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10f6e5cba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10f6e5cba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10f6e5cba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310f6e5cba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10f6e5cb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10f6e5cb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10f6e5cb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310f6e5cb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10f6e5cba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310f6e5cba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10f6e5cba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10f6e5cba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10f6e5cb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10f6e5cba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incien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ntity quote | barva v pozadí">
  <p:cSld name="BLANK_1_1">
    <p:bg>
      <p:bgPr>
        <a:solidFill>
          <a:srgbClr val="2EBCB4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918150" y="3556174"/>
            <a:ext cx="730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We close the loop</a:t>
            </a:r>
            <a:endParaRPr sz="60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448223"/>
            <a:ext cx="2285998" cy="9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ní kapitola">
  <p:cSld name="CUSTOM_5">
    <p:bg>
      <p:bgPr>
        <a:solidFill>
          <a:srgbClr val="2EBCB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2"/>
          <p:cNvCxnSpPr/>
          <p:nvPr/>
        </p:nvCxnSpPr>
        <p:spPr>
          <a:xfrm>
            <a:off x="433350" y="2657475"/>
            <a:ext cx="8277300" cy="0"/>
          </a:xfrm>
          <a:prstGeom prst="straightConnector1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42900" y="342900"/>
            <a:ext cx="63438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exend"/>
              <a:buNone/>
              <a:defRPr sz="52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342900" y="3682800"/>
            <a:ext cx="84582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exend"/>
              <a:buNone/>
              <a:defRPr sz="185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73">
          <p15:clr>
            <a:srgbClr val="FA7B17"/>
          </p15:clr>
        </p15:guide>
        <p15:guide id="2" pos="5487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grid">
  <p:cSld name="CUSTOM_4_4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3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65" name="Google Shape;65;p13"/>
          <p:cNvGraphicFramePr/>
          <p:nvPr/>
        </p:nvGraphicFramePr>
        <p:xfrm>
          <a:off x="433350" y="118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{2D924D9D-23F5-4A6F-AE6A-DB011F7ED1A7}</a:tableStyleId>
              </a:tblPr>
              <a:tblGrid>
                <a:gridCol w="2069325"/>
                <a:gridCol w="2069325"/>
                <a:gridCol w="2069325"/>
                <a:gridCol w="2069325"/>
              </a:tblGrid>
              <a:tr h="180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0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3 bloky">
  <p:cSld name="CUSTOM_4_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4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33225" y="1174875"/>
            <a:ext cx="2702400" cy="3625800"/>
          </a:xfrm>
          <a:prstGeom prst="rect">
            <a:avLst/>
          </a:prstGeom>
          <a:solidFill>
            <a:srgbClr val="2EB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220659" y="1174875"/>
            <a:ext cx="2702400" cy="3625800"/>
          </a:xfrm>
          <a:prstGeom prst="rect">
            <a:avLst/>
          </a:prstGeom>
          <a:solidFill>
            <a:srgbClr val="2EB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008094" y="1174875"/>
            <a:ext cx="2702400" cy="3625800"/>
          </a:xfrm>
          <a:prstGeom prst="rect">
            <a:avLst/>
          </a:prstGeom>
          <a:solidFill>
            <a:srgbClr val="2EB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433350" y="1174875"/>
            <a:ext cx="2702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3"/>
          </p:nvPr>
        </p:nvSpPr>
        <p:spPr>
          <a:xfrm>
            <a:off x="6007938" y="1174875"/>
            <a:ext cx="2702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4"/>
          </p:nvPr>
        </p:nvSpPr>
        <p:spPr>
          <a:xfrm>
            <a:off x="3220713" y="1174875"/>
            <a:ext cx="2702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+ text">
  <p:cSld name="CUSTOM_4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5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433400" y="1174875"/>
            <a:ext cx="20097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5"/>
          <p:cNvSpPr>
            <a:spLocks noGrp="1"/>
          </p:cNvSpPr>
          <p:nvPr>
            <p:ph type="pic" idx="3"/>
          </p:nvPr>
        </p:nvSpPr>
        <p:spPr>
          <a:xfrm>
            <a:off x="2528300" y="1174875"/>
            <a:ext cx="20040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5"/>
          <p:cNvSpPr>
            <a:spLocks noGrp="1"/>
          </p:cNvSpPr>
          <p:nvPr>
            <p:ph type="pic" idx="4"/>
          </p:nvPr>
        </p:nvSpPr>
        <p:spPr>
          <a:xfrm>
            <a:off x="4617500" y="1174875"/>
            <a:ext cx="20040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5"/>
          <p:cNvSpPr>
            <a:spLocks noGrp="1"/>
          </p:cNvSpPr>
          <p:nvPr>
            <p:ph type="pic" idx="5"/>
          </p:nvPr>
        </p:nvSpPr>
        <p:spPr>
          <a:xfrm>
            <a:off x="6706700" y="1174875"/>
            <a:ext cx="20040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5"/>
          <p:cNvSpPr txBox="1">
            <a:spLocks noGrp="1"/>
          </p:cNvSpPr>
          <p:nvPr>
            <p:ph type="body" idx="6"/>
          </p:nvPr>
        </p:nvSpPr>
        <p:spPr>
          <a:xfrm>
            <a:off x="433350" y="3682275"/>
            <a:ext cx="20244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7"/>
          </p:nvPr>
        </p:nvSpPr>
        <p:spPr>
          <a:xfrm>
            <a:off x="2525425" y="3682275"/>
            <a:ext cx="20244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8"/>
          </p:nvPr>
        </p:nvSpPr>
        <p:spPr>
          <a:xfrm>
            <a:off x="4616063" y="3682275"/>
            <a:ext cx="20244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9"/>
          </p:nvPr>
        </p:nvSpPr>
        <p:spPr>
          <a:xfrm>
            <a:off x="6706713" y="3682275"/>
            <a:ext cx="20244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9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+ popisek">
  <p:cSld name="CUSTOM_4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6686700" cy="3968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8" name="Google Shape;88;p16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3"/>
          </p:nvPr>
        </p:nvSpPr>
        <p:spPr>
          <a:xfrm>
            <a:off x="6924675" y="4505325"/>
            <a:ext cx="1785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e + popisek">
  <p:cSld name="CUSTOM_4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>
            <a:spLocks noGrp="1"/>
          </p:cNvSpPr>
          <p:nvPr>
            <p:ph type="pic" idx="2"/>
          </p:nvPr>
        </p:nvSpPr>
        <p:spPr>
          <a:xfrm>
            <a:off x="0" y="75"/>
            <a:ext cx="9144000" cy="4416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42900" y="4505325"/>
            <a:ext cx="83676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2794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4 grid">
  <p:cSld name="CUSTOM_4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8"/>
          <p:cNvSpPr>
            <a:spLocks noGrp="1"/>
          </p:cNvSpPr>
          <p:nvPr>
            <p:ph type="pic" idx="3"/>
          </p:nvPr>
        </p:nvSpPr>
        <p:spPr>
          <a:xfrm>
            <a:off x="2307975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8"/>
          <p:cNvSpPr>
            <a:spLocks noGrp="1"/>
          </p:cNvSpPr>
          <p:nvPr>
            <p:ph type="pic" idx="4"/>
          </p:nvPr>
        </p:nvSpPr>
        <p:spPr>
          <a:xfrm>
            <a:off x="4615950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8"/>
          <p:cNvSpPr>
            <a:spLocks noGrp="1"/>
          </p:cNvSpPr>
          <p:nvPr>
            <p:ph type="pic" idx="5"/>
          </p:nvPr>
        </p:nvSpPr>
        <p:spPr>
          <a:xfrm>
            <a:off x="6923925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9" name="Google Shape;99;p18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>
            <a:spLocks noGrp="1"/>
          </p:cNvSpPr>
          <p:nvPr>
            <p:ph type="pic" idx="6"/>
          </p:nvPr>
        </p:nvSpPr>
        <p:spPr>
          <a:xfrm>
            <a:off x="0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>
            <a:spLocks noGrp="1"/>
          </p:cNvSpPr>
          <p:nvPr>
            <p:ph type="pic" idx="7"/>
          </p:nvPr>
        </p:nvSpPr>
        <p:spPr>
          <a:xfrm>
            <a:off x="2307975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8"/>
          <p:cNvSpPr>
            <a:spLocks noGrp="1"/>
          </p:cNvSpPr>
          <p:nvPr>
            <p:ph type="pic" idx="8"/>
          </p:nvPr>
        </p:nvSpPr>
        <p:spPr>
          <a:xfrm>
            <a:off x="4615950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>
            <a:spLocks noGrp="1"/>
          </p:cNvSpPr>
          <p:nvPr>
            <p:ph type="pic" idx="9"/>
          </p:nvPr>
        </p:nvSpPr>
        <p:spPr>
          <a:xfrm>
            <a:off x="6923925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2 grid + text">
  <p:cSld name="CUSTOM_4_1_1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9"/>
          <p:cNvSpPr>
            <a:spLocks noGrp="1"/>
          </p:cNvSpPr>
          <p:nvPr>
            <p:ph type="pic" idx="3"/>
          </p:nvPr>
        </p:nvSpPr>
        <p:spPr>
          <a:xfrm>
            <a:off x="2307975" y="1174875"/>
            <a:ext cx="2220000" cy="1943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" name="Google Shape;108;p19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>
            <a:spLocks noGrp="1"/>
          </p:cNvSpPr>
          <p:nvPr>
            <p:ph type="pic" idx="4"/>
          </p:nvPr>
        </p:nvSpPr>
        <p:spPr>
          <a:xfrm>
            <a:off x="0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9"/>
          <p:cNvSpPr>
            <a:spLocks noGrp="1"/>
          </p:cNvSpPr>
          <p:nvPr>
            <p:ph type="pic" idx="5"/>
          </p:nvPr>
        </p:nvSpPr>
        <p:spPr>
          <a:xfrm>
            <a:off x="2307975" y="3199995"/>
            <a:ext cx="22200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9"/>
          <p:cNvSpPr txBox="1">
            <a:spLocks noGrp="1"/>
          </p:cNvSpPr>
          <p:nvPr>
            <p:ph type="body" idx="6"/>
          </p:nvPr>
        </p:nvSpPr>
        <p:spPr>
          <a:xfrm>
            <a:off x="4616150" y="1174875"/>
            <a:ext cx="4094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2 grid + text">
  <p:cSld name="CUSTOM_4_1_1_1_1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20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>
            <a:spLocks noGrp="1"/>
          </p:cNvSpPr>
          <p:nvPr>
            <p:ph type="pic" idx="3"/>
          </p:nvPr>
        </p:nvSpPr>
        <p:spPr>
          <a:xfrm>
            <a:off x="3076802" y="1174875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0"/>
          <p:cNvSpPr>
            <a:spLocks noGrp="1"/>
          </p:cNvSpPr>
          <p:nvPr>
            <p:ph type="pic" idx="4"/>
          </p:nvPr>
        </p:nvSpPr>
        <p:spPr>
          <a:xfrm>
            <a:off x="0" y="3199997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>
            <a:spLocks noGrp="1"/>
          </p:cNvSpPr>
          <p:nvPr>
            <p:ph type="pic" idx="5"/>
          </p:nvPr>
        </p:nvSpPr>
        <p:spPr>
          <a:xfrm>
            <a:off x="3076802" y="3199997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0"/>
          <p:cNvSpPr txBox="1">
            <a:spLocks noGrp="1"/>
          </p:cNvSpPr>
          <p:nvPr>
            <p:ph type="body" idx="6"/>
          </p:nvPr>
        </p:nvSpPr>
        <p:spPr>
          <a:xfrm>
            <a:off x="6153600" y="1174875"/>
            <a:ext cx="25569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2 grid">
  <p:cSld name="CUSTOM_4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45279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1"/>
          <p:cNvSpPr>
            <a:spLocks noGrp="1"/>
          </p:cNvSpPr>
          <p:nvPr>
            <p:ph type="pic" idx="3"/>
          </p:nvPr>
        </p:nvSpPr>
        <p:spPr>
          <a:xfrm>
            <a:off x="4616151" y="1174875"/>
            <a:ext cx="4527900" cy="1943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" name="Google Shape;124;p21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>
            <a:spLocks noGrp="1"/>
          </p:cNvSpPr>
          <p:nvPr>
            <p:ph type="pic" idx="4"/>
          </p:nvPr>
        </p:nvSpPr>
        <p:spPr>
          <a:xfrm>
            <a:off x="0" y="3199995"/>
            <a:ext cx="45279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1"/>
          <p:cNvSpPr>
            <a:spLocks noGrp="1"/>
          </p:cNvSpPr>
          <p:nvPr>
            <p:ph type="pic" idx="5"/>
          </p:nvPr>
        </p:nvSpPr>
        <p:spPr>
          <a:xfrm>
            <a:off x="4616151" y="3199995"/>
            <a:ext cx="4527900" cy="19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obsah">
  <p:cSld name="CUSTOM_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/>
        </p:nvSpPr>
        <p:spPr>
          <a:xfrm>
            <a:off x="342900" y="1174875"/>
            <a:ext cx="25536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2" name="Google Shape;12;p3"/>
          <p:cNvCxnSpPr/>
          <p:nvPr/>
        </p:nvCxnSpPr>
        <p:spPr>
          <a:xfrm rot="10800000"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3"/>
          <p:cNvSpPr txBox="1"/>
          <p:nvPr/>
        </p:nvSpPr>
        <p:spPr>
          <a:xfrm>
            <a:off x="4013525" y="1174875"/>
            <a:ext cx="5292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2868627" y="1174875"/>
            <a:ext cx="1325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4587025" y="1174875"/>
            <a:ext cx="25536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Popis lokality a systém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Vzorkování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SKO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Úvod 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Cíle zprávy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8257650" y="1174875"/>
            <a:ext cx="5292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00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7112752" y="1174875"/>
            <a:ext cx="1325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. . . . . . . . . . . . .</a:t>
            </a:r>
            <a:endParaRPr sz="13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342900" y="349950"/>
            <a:ext cx="8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Obsah</a:t>
            </a:r>
            <a:endParaRPr sz="1400" b="0" i="0" u="none" strike="noStrike" cap="none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1 grid + text">
  <p:cSld name="CUSTOM_4_1_1_1_1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4527900" cy="1943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" name="Google Shape;130;p22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>
            <a:spLocks noGrp="1"/>
          </p:cNvSpPr>
          <p:nvPr>
            <p:ph type="pic" idx="3"/>
          </p:nvPr>
        </p:nvSpPr>
        <p:spPr>
          <a:xfrm>
            <a:off x="0" y="3199995"/>
            <a:ext cx="45279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2"/>
          <p:cNvSpPr txBox="1">
            <a:spLocks noGrp="1"/>
          </p:cNvSpPr>
          <p:nvPr>
            <p:ph type="body" idx="4"/>
          </p:nvPr>
        </p:nvSpPr>
        <p:spPr>
          <a:xfrm>
            <a:off x="4616150" y="1174875"/>
            <a:ext cx="40944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1×2 grid">
  <p:cSld name="CUSTOM_4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>
            <a:spLocks noGrp="1"/>
          </p:cNvSpPr>
          <p:nvPr>
            <p:ph type="pic" idx="2"/>
          </p:nvPr>
        </p:nvSpPr>
        <p:spPr>
          <a:xfrm>
            <a:off x="4616150" y="1174933"/>
            <a:ext cx="4527900" cy="3968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3"/>
          <p:cNvSpPr>
            <a:spLocks noGrp="1"/>
          </p:cNvSpPr>
          <p:nvPr>
            <p:ph type="pic" idx="3"/>
          </p:nvPr>
        </p:nvSpPr>
        <p:spPr>
          <a:xfrm>
            <a:off x="0" y="1174875"/>
            <a:ext cx="4527900" cy="3968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7" name="Google Shape;137;p23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3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| velikost písma nutno upravit podle délky textu" type="blank">
  <p:cSld name="BLANK">
    <p:bg>
      <p:bgPr>
        <a:solidFill>
          <a:srgbClr val="2EBCB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252408" y="342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75000" y="386250"/>
            <a:ext cx="8394000" cy="4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●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○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■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●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○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■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●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○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"/>
              <a:buChar char="■"/>
              <a:defRPr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ntity quote | fotografie v pozadí">
  <p:cSld name="BLANK_1_1_1">
    <p:bg>
      <p:bgPr>
        <a:solidFill>
          <a:srgbClr val="2EBCB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>
            <a:spLocks noGrp="1"/>
          </p:cNvSpPr>
          <p:nvPr>
            <p:ph type="pic" idx="2"/>
          </p:nvPr>
        </p:nvSpPr>
        <p:spPr>
          <a:xfrm>
            <a:off x="-9475" y="-9475"/>
            <a:ext cx="9153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5"/>
          <p:cNvSpPr txBox="1"/>
          <p:nvPr/>
        </p:nvSpPr>
        <p:spPr>
          <a:xfrm>
            <a:off x="918150" y="3565640"/>
            <a:ext cx="730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We close the loop</a:t>
            </a:r>
            <a:endParaRPr sz="60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448223"/>
            <a:ext cx="2285998" cy="9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trana" type="title">
  <p:cSld name="TITLE">
    <p:bg>
      <p:bgPr>
        <a:solidFill>
          <a:srgbClr val="2EBCB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33350" y="3607300"/>
            <a:ext cx="8277300" cy="0"/>
          </a:xfrm>
          <a:prstGeom prst="straightConnector1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5375" y="4204225"/>
            <a:ext cx="1485225" cy="5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42900" y="342900"/>
            <a:ext cx="63438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exend"/>
              <a:buNone/>
              <a:defRPr sz="52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342900" y="2571750"/>
            <a:ext cx="8458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Lexend"/>
              <a:buNone/>
              <a:defRPr sz="185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342900" y="4505325"/>
            <a:ext cx="83676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sz="800" b="0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73">
          <p15:clr>
            <a:srgbClr val="FA7B17"/>
          </p15:clr>
        </p15:guide>
        <p15:guide id="2" pos="54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text short">
  <p:cSld name="CUSTOM_4_6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342900" y="1174875"/>
            <a:ext cx="84582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text long">
  <p:cSld name="CUSTOM_4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6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2900" y="1174875"/>
            <a:ext cx="41850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4615950" y="1174875"/>
            <a:ext cx="41850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●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○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950"/>
              <a:buFont typeface="Lexend"/>
              <a:buChar char="■"/>
              <a:defRPr sz="95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+ text">
  <p:cSld name="CUSTOM_4_1_1_1_1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4616150" y="1174933"/>
            <a:ext cx="4527900" cy="3968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342900" y="1174875"/>
            <a:ext cx="41997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●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○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300"/>
              <a:buFont typeface="Lexend"/>
              <a:buChar char="■"/>
              <a:defRPr sz="1300" b="0" i="0" u="none" strike="noStrike" cap="none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fotografie 2×3 grid">
  <p:cSld name="CUSTOM_4_1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174875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>
            <a:spLocks noGrp="1"/>
          </p:cNvSpPr>
          <p:nvPr>
            <p:ph type="pic" idx="3"/>
          </p:nvPr>
        </p:nvSpPr>
        <p:spPr>
          <a:xfrm>
            <a:off x="3076802" y="1174875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8"/>
          <p:cNvSpPr>
            <a:spLocks noGrp="1"/>
          </p:cNvSpPr>
          <p:nvPr>
            <p:ph type="pic" idx="4"/>
          </p:nvPr>
        </p:nvSpPr>
        <p:spPr>
          <a:xfrm>
            <a:off x="6153604" y="1174875"/>
            <a:ext cx="2990400" cy="1943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" name="Google Shape;43;p8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5"/>
          </p:nvPr>
        </p:nvSpPr>
        <p:spPr>
          <a:xfrm>
            <a:off x="0" y="3199997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8"/>
          <p:cNvSpPr>
            <a:spLocks noGrp="1"/>
          </p:cNvSpPr>
          <p:nvPr>
            <p:ph type="pic" idx="6"/>
          </p:nvPr>
        </p:nvSpPr>
        <p:spPr>
          <a:xfrm>
            <a:off x="3076802" y="3199997"/>
            <a:ext cx="2990400" cy="19434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8"/>
          <p:cNvSpPr>
            <a:spLocks noGrp="1"/>
          </p:cNvSpPr>
          <p:nvPr>
            <p:ph type="pic" idx="7"/>
          </p:nvPr>
        </p:nvSpPr>
        <p:spPr>
          <a:xfrm>
            <a:off x="6153604" y="3199997"/>
            <a:ext cx="2990400" cy="19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kapitola | tabulka">
  <p:cSld name="CUSTOM_4_1_1_1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9"/>
          <p:cNvCxnSpPr/>
          <p:nvPr/>
        </p:nvCxnSpPr>
        <p:spPr>
          <a:xfrm>
            <a:off x="433350" y="897129"/>
            <a:ext cx="8277300" cy="0"/>
          </a:xfrm>
          <a:prstGeom prst="straightConnector1">
            <a:avLst/>
          </a:prstGeom>
          <a:noFill/>
          <a:ln w="28575" cap="flat" cmpd="sng">
            <a:solidFill>
              <a:srgbClr val="2EBC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CB4"/>
              </a:buClr>
              <a:buSzPts val="1400"/>
              <a:buFont typeface="Lexend"/>
              <a:buNone/>
              <a:defRPr sz="1400" b="0" i="0" u="none" strike="noStrike" cap="none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51" name="Google Shape;51;p9"/>
          <p:cNvGraphicFramePr/>
          <p:nvPr/>
        </p:nvGraphicFramePr>
        <p:xfrm>
          <a:off x="433363" y="117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{2D924D9D-23F5-4A6F-AE6A-DB011F7ED1A7}</a:tableStyleId>
              </a:tblPr>
              <a:tblGrid>
                <a:gridCol w="919700"/>
                <a:gridCol w="919700"/>
                <a:gridCol w="919700"/>
                <a:gridCol w="919700"/>
                <a:gridCol w="919700"/>
                <a:gridCol w="919700"/>
                <a:gridCol w="919700"/>
                <a:gridCol w="919700"/>
                <a:gridCol w="919700"/>
              </a:tblGrid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4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4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4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4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100" b="1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Test</a:t>
                      </a:r>
                      <a:endParaRPr sz="1000" u="none" strike="noStrike" cap="none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40">
          <p15:clr>
            <a:srgbClr val="FA7B17"/>
          </p15:clr>
        </p15:guide>
        <p15:guide id="2" pos="273">
          <p15:clr>
            <a:srgbClr val="FA7B17"/>
          </p15:clr>
        </p15:guide>
        <p15:guide id="3" pos="5487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">
  <p:cSld name="CUSTOM_2">
    <p:bg>
      <p:bgPr>
        <a:solidFill>
          <a:srgbClr val="2EBCB4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2026700"/>
            <a:ext cx="2285998" cy="91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/>
        </p:nvSpPr>
        <p:spPr>
          <a:xfrm>
            <a:off x="3072000" y="44928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uFill>
                  <a:noFill/>
                </a:u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incien.org</a:t>
            </a:r>
            <a:endParaRPr sz="800" b="0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252408" y="342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EBCB4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">
          <p15:clr>
            <a:srgbClr val="EA4335"/>
          </p15:clr>
        </p15:guide>
        <p15:guide id="2" pos="216">
          <p15:clr>
            <a:srgbClr val="EA4335"/>
          </p15:clr>
        </p15:guide>
        <p15:guide id="3" pos="5544">
          <p15:clr>
            <a:srgbClr val="EA4335"/>
          </p15:clr>
        </p15:guide>
        <p15:guide id="4" orient="horz" pos="3024">
          <p15:clr>
            <a:srgbClr val="EA4335"/>
          </p15:clr>
        </p15:guide>
        <p15:guide id="5" pos="1548">
          <p15:clr>
            <a:srgbClr val="EA4335"/>
          </p15:clr>
        </p15:guide>
        <p15:guide id="6" pos="2880">
          <p15:clr>
            <a:srgbClr val="EA4335"/>
          </p15:clr>
        </p15:guide>
        <p15:guide id="7" pos="4212">
          <p15:clr>
            <a:srgbClr val="EA4335"/>
          </p15:clr>
        </p15:guide>
        <p15:guide id="8" orient="horz" pos="912">
          <p15:clr>
            <a:srgbClr val="EA4335"/>
          </p15:clr>
        </p15:guide>
        <p15:guide id="9" orient="horz" pos="1620">
          <p15:clr>
            <a:srgbClr val="EA4335"/>
          </p15:clr>
        </p15:guide>
        <p15:guide id="10" orient="horz" pos="23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88200" y="4652700"/>
            <a:ext cx="8367600" cy="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Zastoupení jednotlivých druhů plastu</a:t>
            </a:r>
            <a:endParaRPr sz="1000"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00" y="121575"/>
            <a:ext cx="6945303" cy="42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Odpadová </a:t>
            </a:r>
            <a:r>
              <a:rPr lang="en" dirty="0" smtClean="0"/>
              <a:t>analýza</a:t>
            </a:r>
            <a:endParaRPr dirty="0"/>
          </a:p>
        </p:txBody>
      </p:sp>
      <p:pic>
        <p:nvPicPr>
          <p:cNvPr id="11" name="Google Shape;194;p32"/>
          <p:cNvPicPr preferRelativeResize="0"/>
          <p:nvPr/>
        </p:nvPicPr>
        <p:blipFill rotWithShape="1">
          <a:blip r:embed="rId3">
            <a:alphaModFix/>
          </a:blip>
          <a:srcRect t="12512" b="12519"/>
          <a:stretch/>
        </p:blipFill>
        <p:spPr>
          <a:xfrm>
            <a:off x="1187624" y="1059582"/>
            <a:ext cx="6624125" cy="354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 s tím? 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3"/>
          </p:nvPr>
        </p:nvSpPr>
        <p:spPr>
          <a:xfrm>
            <a:off x="342900" y="1174875"/>
            <a:ext cx="81666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Biologicky rozložitelné odpady</a:t>
            </a:r>
            <a:endParaRPr sz="15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Zajistit oddělený sběr tohoto typu odpadu a koncovky k jeho využití.</a:t>
            </a:r>
            <a:endParaRPr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BRKO rostlinného původu - domácí kompostéry, komunitní kompostárny</a:t>
            </a:r>
            <a:endParaRPr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BRKO živočišného původu - bioplynové stanice, hygienizační kontejnery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Ostatní</a:t>
            </a:r>
            <a:endParaRPr sz="15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Osvěta obyvatel - předcházení vzniku odpadu, správná praxe třídění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Nastavení systému, který ulehčuje sběr tříditelných složek odpadu a znepříjemňuje vyhození směsného komunálního odpadu.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BCB4"/>
                </a:solidFill>
              </a:rPr>
              <a:t>INCIEN - case study PŘED a PO </a:t>
            </a:r>
            <a:endParaRPr>
              <a:solidFill>
                <a:srgbClr val="2EBC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42900" y="342900"/>
            <a:ext cx="7257600" cy="2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Co skrývají směsné komunální odpady ?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1"/>
          </p:nvPr>
        </p:nvSpPr>
        <p:spPr>
          <a:xfrm>
            <a:off x="342900" y="2571750"/>
            <a:ext cx="8458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n"/>
              <a:t>Odpadové analýzy SKO ve městech a obcích ČR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2"/>
          </p:nvPr>
        </p:nvSpPr>
        <p:spPr>
          <a:xfrm>
            <a:off x="342900" y="4251675"/>
            <a:ext cx="8367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000"/>
              <a:t>Eva Ryšavá</a:t>
            </a:r>
            <a:br>
              <a:rPr lang="en" sz="1000"/>
            </a:br>
            <a:r>
              <a:rPr lang="en" sz="1000"/>
              <a:t>eva.rysava@incien.org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</a:t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509625" y="1179400"/>
            <a:ext cx="3654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Legislativní rámec</a:t>
            </a:r>
            <a:r>
              <a:rPr lang="en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/>
            </a:r>
            <a:br>
              <a:rPr lang="en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 Požadavky a procenta</a:t>
            </a:r>
            <a:endParaRPr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Odpadová analýza “by INCIEN”</a:t>
            </a:r>
            <a:endParaRPr b="1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 Jak to probíhá</a:t>
            </a:r>
            <a:endParaRPr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Výsledky a závěry</a:t>
            </a:r>
            <a:endParaRPr b="1">
              <a:solidFill>
                <a:srgbClr val="2EBCB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BCB4"/>
                </a:solidFill>
                <a:latin typeface="Lexend"/>
                <a:ea typeface="Lexend"/>
                <a:cs typeface="Lexend"/>
                <a:sym typeface="Lexend"/>
              </a:rPr>
              <a:t> Třídíme, ale správně? </a:t>
            </a:r>
            <a:r>
              <a:rPr lang="en">
                <a:solidFill>
                  <a:srgbClr val="2EBCB4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 sz="800" b="1" i="1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rPr>
              <a:t>Zkratky:</a:t>
            </a:r>
            <a:r>
              <a:rPr lang="en" sz="1000" i="1"/>
              <a:t> </a:t>
            </a:r>
            <a:endParaRPr sz="1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rPr>
              <a:t>SKO - směsný komunální odpad</a:t>
            </a:r>
            <a:br>
              <a:rPr lang="en" sz="800" i="1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 i="1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rPr>
              <a:t>KO - komunální odpad</a:t>
            </a:r>
            <a:endParaRPr sz="800" i="1">
              <a:solidFill>
                <a:srgbClr val="3A1D55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3A1D55"/>
                </a:solidFill>
                <a:latin typeface="Lexend"/>
                <a:ea typeface="Lexend"/>
                <a:cs typeface="Lexend"/>
                <a:sym typeface="Lexend"/>
              </a:rPr>
              <a:t>BRKO - biologicky rozložitelný KO</a:t>
            </a:r>
            <a:endParaRPr sz="800" i="1">
              <a:solidFill>
                <a:srgbClr val="3A1D5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325" y="1273600"/>
            <a:ext cx="3818301" cy="35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Odpadová legislativa pro obce - Zákon č. 541/2020 Sb., o odpadech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2"/>
          </p:nvPr>
        </p:nvSpPr>
        <p:spPr>
          <a:xfrm>
            <a:off x="342900" y="1174875"/>
            <a:ext cx="84582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§ 59 odst. 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Obec je povinna přebrat veškerý komunální odpad vznikající na jejím území při činnosti nepodnikajících fyzických osob.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§ 59 odst. 3</a:t>
            </a:r>
            <a:endParaRPr sz="1400">
              <a:solidFill>
                <a:srgbClr val="2EBCB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Obec je povinna zajistit, aby odděleně soustřeďované recyklovatelné složky komunálního odpadu tvořily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 kalendářním </a:t>
            </a:r>
            <a:r>
              <a:rPr lang="en" b="1"/>
              <a:t>roce 2025 </a:t>
            </a:r>
            <a:r>
              <a:rPr lang="en"/>
              <a:t>a následujících letech </a:t>
            </a:r>
            <a:r>
              <a:rPr lang="en" b="1"/>
              <a:t>alespoň 60 %</a:t>
            </a:r>
            <a:r>
              <a:rPr lang="en"/>
              <a:t>,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 kalendářním r</a:t>
            </a:r>
            <a:r>
              <a:rPr lang="en" b="1"/>
              <a:t>oce 2030</a:t>
            </a:r>
            <a:r>
              <a:rPr lang="en"/>
              <a:t> a následujících letech </a:t>
            </a:r>
            <a:r>
              <a:rPr lang="en" b="1"/>
              <a:t>alespoň 65 % </a:t>
            </a:r>
            <a:r>
              <a:rPr lang="en"/>
              <a:t>a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 kalendářním </a:t>
            </a:r>
            <a:r>
              <a:rPr lang="en" b="1"/>
              <a:t>roce 2035</a:t>
            </a:r>
            <a:r>
              <a:rPr lang="en"/>
              <a:t> a následujících letech </a:t>
            </a:r>
            <a:r>
              <a:rPr lang="en" b="1"/>
              <a:t>alespoň 70 %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 celkového množství komunálních odpadů, kterých je v daném kalendářním roce původcem.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§ 40 Zákaz ukládání využitelných odpadů na skládku </a:t>
            </a:r>
            <a:r>
              <a:rPr lang="en" b="1"/>
              <a:t>(2030)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Příloha č. 9: Sazba poplatku za ukládání odpadů na skládku - zvyšování sazby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Odděleně soustřeďované recyklovatelné složky KO - Příloha č. 18 vyhlášky č. 273/2021 Sb.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2"/>
          </p:nvPr>
        </p:nvSpPr>
        <p:spPr>
          <a:xfrm>
            <a:off x="342900" y="946425"/>
            <a:ext cx="8458200" cy="3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BCB4"/>
              </a:solidFill>
            </a:endParaRPr>
          </a:p>
        </p:txBody>
      </p:sp>
      <p:graphicFrame>
        <p:nvGraphicFramePr>
          <p:cNvPr id="176" name="Google Shape;176;p30"/>
          <p:cNvGraphicFramePr/>
          <p:nvPr/>
        </p:nvGraphicFramePr>
        <p:xfrm>
          <a:off x="660200" y="1016200"/>
          <a:ext cx="7823600" cy="4035775"/>
        </p:xfrm>
        <a:graphic>
          <a:graphicData uri="http://schemas.openxmlformats.org/drawingml/2006/table">
            <a:tbl>
              <a:tblPr>
                <a:noFill/>
                <a:tableStyleId>{9A9FB96C-927A-498B-AAC5-B01DCB0D3D5C}</a:tableStyleId>
              </a:tblPr>
              <a:tblGrid>
                <a:gridCol w="2397500"/>
                <a:gridCol w="5426100"/>
              </a:tblGrid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Katalogové číslo</a:t>
                      </a:r>
                      <a:endParaRPr sz="1200" b="1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Název odpadu</a:t>
                      </a:r>
                      <a:endParaRPr sz="1200" b="1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EDE9"/>
                    </a:solidFill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200101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Papír a lepenka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200102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Sklo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200108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Biologicky rozložitelný odpad z kuchyní a stravoven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200110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Oděvy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200111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Textilní materiály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200125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Jedlý olej a tuk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200138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Dřevo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200139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Plasty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200140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Kovy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200201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EBCB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Biologicky rozložitelný odpad</a:t>
                      </a:r>
                      <a:endParaRPr sz="1200">
                        <a:solidFill>
                          <a:srgbClr val="2EBCB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EBC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Jak jsme na tom nyní?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2"/>
          </p:nvPr>
        </p:nvSpPr>
        <p:spPr>
          <a:xfrm>
            <a:off x="342900" y="1174875"/>
            <a:ext cx="8458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Průměrná vytříděnost komunálních odpadů v ČR se v roce 2021 pohybovala kolem 53 %.</a:t>
            </a:r>
            <a:endParaRPr sz="1400">
              <a:solidFill>
                <a:srgbClr val="2EBCB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BCB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Nejčastějším způsobem odstranění komunálního odpadu bylo uložení na skládku (47,6 %).</a:t>
            </a:r>
            <a:r>
              <a:rPr lang="en" sz="1400" baseline="30000">
                <a:solidFill>
                  <a:srgbClr val="2EBCB4"/>
                </a:solidFill>
              </a:rPr>
              <a:t>1</a:t>
            </a:r>
            <a:endParaRPr sz="1400">
              <a:solidFill>
                <a:srgbClr val="2EBCB4"/>
              </a:solidFill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2"/>
          </p:nvPr>
        </p:nvSpPr>
        <p:spPr>
          <a:xfrm>
            <a:off x="342900" y="452175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baseline="30000">
                <a:solidFill>
                  <a:srgbClr val="99DCD9"/>
                </a:solidFill>
              </a:rPr>
              <a:t>1</a:t>
            </a:r>
            <a:r>
              <a:rPr lang="en" sz="1100" i="1">
                <a:solidFill>
                  <a:srgbClr val="99DCD9"/>
                </a:solidFill>
              </a:rPr>
              <a:t> zdroj dat: CENIA: Statistická ročenka 2021</a:t>
            </a:r>
            <a:endParaRPr sz="1100" i="1">
              <a:solidFill>
                <a:srgbClr val="99DC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subTitle" idx="1"/>
          </p:nvPr>
        </p:nvSpPr>
        <p:spPr>
          <a:xfrm>
            <a:off x="342900" y="342900"/>
            <a:ext cx="84582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50">
                <a:solidFill>
                  <a:srgbClr val="2EBCB4"/>
                </a:solidFill>
              </a:rPr>
              <a:t>Odpadová analýza “by INCIEN”</a:t>
            </a: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342900" y="1747250"/>
            <a:ext cx="79929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EBCB4"/>
                </a:solidFill>
              </a:rPr>
              <a:t>Jak probíhá odpadová analýza? </a:t>
            </a:r>
            <a:endParaRPr sz="1400">
              <a:solidFill>
                <a:srgbClr val="2EBCB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BCB4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vzorek cca 300 kg směsného komunálního odpadu (katalog. číslo 20 03 01) 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různé typy zástavby (rodinné domy, byty, chaty …)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sběrný dvůr, náměstí apod.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27 podkategorií odpadu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vizuální výstupy - videa, fotky, fotky dronem </a:t>
            </a:r>
            <a:endParaRPr sz="13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účast veřejnosti, škol a školek z okolí</a:t>
            </a:r>
            <a:endParaRPr sz="1300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2"/>
          </p:nvPr>
        </p:nvSpPr>
        <p:spPr>
          <a:xfrm>
            <a:off x="468150" y="1023775"/>
            <a:ext cx="8207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79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250"/>
              <a:buChar char="-"/>
            </a:pPr>
            <a:r>
              <a:rPr lang="en" sz="1250">
                <a:solidFill>
                  <a:srgbClr val="3A1D55"/>
                </a:solidFill>
              </a:rPr>
              <a:t>od roku 2016 více než 100 analýz </a:t>
            </a:r>
            <a:endParaRPr sz="1250">
              <a:solidFill>
                <a:srgbClr val="3A1D55"/>
              </a:solidFill>
            </a:endParaRPr>
          </a:p>
          <a:p>
            <a:pPr marL="457200" lvl="0" indent="-3016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1D55"/>
              </a:buClr>
              <a:buSzPts val="1150"/>
              <a:buChar char="-"/>
            </a:pPr>
            <a:r>
              <a:rPr lang="en" sz="1250">
                <a:solidFill>
                  <a:srgbClr val="3A1D55"/>
                </a:solidFill>
              </a:rPr>
              <a:t>nejen obce a města, ale také firmy</a:t>
            </a:r>
            <a:endParaRPr sz="1150">
              <a:solidFill>
                <a:srgbClr val="3A1D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75000" y="386250"/>
            <a:ext cx="8394000" cy="43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Výsledky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2022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8699" cy="478888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42900" y="4505325"/>
            <a:ext cx="8367600" cy="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11 měst a obcí - cca 3 700 kg odpadu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ie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407</Words>
  <Application>Microsoft Office PowerPoint</Application>
  <PresentationFormat>Předvádění na obrazovce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Lexend</vt:lpstr>
      <vt:lpstr>Lexend Light</vt:lpstr>
      <vt:lpstr>Incien</vt:lpstr>
      <vt:lpstr>Snímek 1</vt:lpstr>
      <vt:lpstr>Co skrývají směsné komunální odpady ?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Admin</cp:lastModifiedBy>
  <cp:revision>3</cp:revision>
  <dcterms:modified xsi:type="dcterms:W3CDTF">2023-05-24T16:07:27Z</dcterms:modified>
</cp:coreProperties>
</file>