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8" r:id="rId2"/>
    <p:sldId id="862" r:id="rId3"/>
    <p:sldId id="878" r:id="rId4"/>
    <p:sldId id="889" r:id="rId5"/>
    <p:sldId id="890" r:id="rId6"/>
    <p:sldId id="879" r:id="rId7"/>
    <p:sldId id="880" r:id="rId8"/>
    <p:sldId id="881" r:id="rId9"/>
    <p:sldId id="882" r:id="rId10"/>
    <p:sldId id="883" r:id="rId11"/>
    <p:sldId id="895" r:id="rId12"/>
    <p:sldId id="898" r:id="rId13"/>
    <p:sldId id="899" r:id="rId14"/>
    <p:sldId id="900" r:id="rId15"/>
    <p:sldId id="909" r:id="rId16"/>
    <p:sldId id="901" r:id="rId17"/>
    <p:sldId id="908" r:id="rId18"/>
    <p:sldId id="885" r:id="rId19"/>
    <p:sldId id="903" r:id="rId20"/>
    <p:sldId id="886" r:id="rId21"/>
    <p:sldId id="904" r:id="rId22"/>
    <p:sldId id="887" r:id="rId23"/>
    <p:sldId id="888" r:id="rId24"/>
    <p:sldId id="905" r:id="rId25"/>
    <p:sldId id="907" r:id="rId26"/>
    <p:sldId id="902" r:id="rId2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hartl" initials="jh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36E"/>
    <a:srgbClr val="FF9999"/>
    <a:srgbClr val="D2AAC4"/>
    <a:srgbClr val="262626"/>
    <a:srgbClr val="7F7F7F"/>
    <a:srgbClr val="BFBFBF"/>
    <a:srgbClr val="82002B"/>
    <a:srgbClr val="C00000"/>
    <a:srgbClr val="5959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306" autoAdjust="0"/>
  </p:normalViewPr>
  <p:slideViewPr>
    <p:cSldViewPr snapToGrid="0" snapToObjects="1">
      <p:cViewPr varScale="1">
        <p:scale>
          <a:sx n="108" d="100"/>
          <a:sy n="108" d="100"/>
        </p:scale>
        <p:origin x="7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2000" b="1" i="0" dirty="0"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Spokojenost s osobním životem</a:t>
            </a:r>
            <a:r>
              <a:rPr lang="cs-CZ" sz="2000" b="1" i="0" baseline="0" dirty="0"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 a s životem ve městě</a:t>
            </a:r>
            <a:endParaRPr lang="en-US" sz="2000" b="1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3684186717736846"/>
          <c:y val="1.7143440030245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91767062686069"/>
          <c:y val="0.31357362910501119"/>
          <c:w val="0.67625775576639491"/>
          <c:h val="0.533766091568935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Velmi spokojeni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C8-45E0-839F-825D73668466}"/>
              </c:ext>
            </c:extLst>
          </c:dPt>
          <c:dPt>
            <c:idx val="1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C8-45E0-839F-825D73668466}"/>
              </c:ext>
            </c:extLst>
          </c:dPt>
          <c:dPt>
            <c:idx val="2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C8-45E0-839F-825D73668466}"/>
              </c:ext>
            </c:extLst>
          </c:dPt>
          <c:dPt>
            <c:idx val="3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C8-45E0-839F-825D73668466}"/>
              </c:ext>
            </c:extLst>
          </c:dPt>
          <c:dPt>
            <c:idx val="4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C8-45E0-839F-825D736684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spokojenost se svým životem</c:v>
                </c:pt>
                <c:pt idx="1">
                  <c:v>spokojenost s obcí jako místem, kde žijí </c:v>
                </c:pt>
              </c:strCache>
            </c:strRef>
          </c:cat>
          <c:val>
            <c:numRef>
              <c:f>List1!$B$2:$B$3</c:f>
              <c:numCache>
                <c:formatCode>0</c:formatCode>
                <c:ptCount val="2"/>
                <c:pt idx="0" formatCode="General">
                  <c:v>31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C8-45E0-839F-825D7366846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Docela spokojeni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spokojenost se svým životem</c:v>
                </c:pt>
                <c:pt idx="1">
                  <c:v>spokojenost s obcí jako místem, kde žijí </c:v>
                </c:pt>
              </c:strCache>
            </c:strRef>
          </c:cat>
          <c:val>
            <c:numRef>
              <c:f>List1!$C$2:$C$3</c:f>
              <c:numCache>
                <c:formatCode>0</c:formatCode>
                <c:ptCount val="2"/>
                <c:pt idx="0" formatCode="General">
                  <c:v>61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2C8-45E0-839F-825D7366846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Dost nespokojeni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spokojenost se svým životem</c:v>
                </c:pt>
                <c:pt idx="1">
                  <c:v>spokojenost s obcí jako místem, kde žijí </c:v>
                </c:pt>
              </c:strCache>
            </c:strRef>
          </c:cat>
          <c:val>
            <c:numRef>
              <c:f>List1!$D$2:$D$3</c:f>
              <c:numCache>
                <c:formatCode>0</c:formatCode>
                <c:ptCount val="2"/>
                <c:pt idx="0" formatCode="General">
                  <c:v>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2C8-45E0-839F-825D73668466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Zcela nespokojeni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spokojenost se svým životem</c:v>
                </c:pt>
                <c:pt idx="1">
                  <c:v>spokojenost s obcí jako místem, kde žijí </c:v>
                </c:pt>
              </c:strCache>
            </c:strRef>
          </c:cat>
          <c:val>
            <c:numRef>
              <c:f>List1!$E$2:$E$3</c:f>
              <c:numCache>
                <c:formatCode>0</c:formatCode>
                <c:ptCount val="2"/>
                <c:pt idx="0" formatCode="General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2C8-45E0-839F-825D73668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810179630459854E-2"/>
          <c:y val="0.15580325892873853"/>
          <c:w val="0.9024233759638941"/>
          <c:h val="0.13746968080280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2000" b="1" i="0" dirty="0"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Kvalita života ve Štětí – průměr: 7,1 na škále 0-10</a:t>
            </a:r>
            <a:endParaRPr lang="en-US" sz="2000" b="1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7228980183228191"/>
          <c:y val="3.4971044325795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935921722336532E-2"/>
          <c:y val="0.41636721741253113"/>
          <c:w val="0.86327617069138196"/>
          <c:h val="0.515908764115579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0-4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B4-42F4-AFF1-F1316FA873AE}"/>
              </c:ext>
            </c:extLst>
          </c:dPt>
          <c:dPt>
            <c:idx val="2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B4-42F4-AFF1-F1316FA873AE}"/>
              </c:ext>
            </c:extLst>
          </c:dPt>
          <c:dPt>
            <c:idx val="3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B4-42F4-AFF1-F1316FA873AE}"/>
              </c:ext>
            </c:extLst>
          </c:dPt>
          <c:dPt>
            <c:idx val="4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9B4-42F4-AFF1-F1316FA873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B4-42F4-AFF1-F1316FA873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5-6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B4-42F4-AFF1-F1316FA873A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7-8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B4-42F4-AFF1-F1316FA873AE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9-10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9B4-42F4-AFF1-F1316FA87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919726164464172E-2"/>
          <c:y val="0.27132209102856053"/>
          <c:w val="0.94398300919098899"/>
          <c:h val="0.213912101361315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1800" b="0" i="1" u="none" strike="noStrike" baseline="0" dirty="0">
                <a:effectLst/>
              </a:rPr>
              <a:t>„Jak dalece pevné pouto Vás váže k městu, kde žijete?“</a:t>
            </a:r>
          </a:p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cs-CZ" sz="1600" b="0" i="0" baseline="0" dirty="0"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Rozdíly podle věku</a:t>
            </a:r>
            <a:endParaRPr lang="en-US" sz="1600" b="0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396460091290636"/>
          <c:y val="2.7744970989921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565398848112205E-2"/>
          <c:y val="0.23999115534548113"/>
          <c:w val="0.53764836716789055"/>
          <c:h val="0.663147670496113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 městu nemám žádný zvláštní vztah, s lehkým srdcem bych se odstěhoval(a)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2-48B9-BCA9-F995764AD4F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29-4F40-8A57-68B88A3C404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52-48B9-BCA9-F995764AD4F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66-4D05-B0BB-103CCE4A50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Štětí celkově</c:v>
                </c:pt>
                <c:pt idx="2">
                  <c:v>18-29 let</c:v>
                </c:pt>
                <c:pt idx="3">
                  <c:v>30-44 let</c:v>
                </c:pt>
                <c:pt idx="4">
                  <c:v>45-59 let</c:v>
                </c:pt>
                <c:pt idx="5">
                  <c:v>60 a více let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25</c:v>
                </c:pt>
                <c:pt idx="2">
                  <c:v>41</c:v>
                </c:pt>
                <c:pt idx="3" formatCode="0">
                  <c:v>34</c:v>
                </c:pt>
                <c:pt idx="4">
                  <c:v>23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52-48B9-BCA9-F995764AD4F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Zvykl(a) jsem si, nerad(a) bych se  stěhoval(a)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Štětí celkově</c:v>
                </c:pt>
                <c:pt idx="2">
                  <c:v>18-29 let</c:v>
                </c:pt>
                <c:pt idx="3">
                  <c:v>30-44 let</c:v>
                </c:pt>
                <c:pt idx="4">
                  <c:v>45-59 let</c:v>
                </c:pt>
                <c:pt idx="5">
                  <c:v>60 a více let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49</c:v>
                </c:pt>
                <c:pt idx="2">
                  <c:v>47</c:v>
                </c:pt>
                <c:pt idx="3" formatCode="0">
                  <c:v>48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52-48B9-BCA9-F995764AD4F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 městu mám pevné citové pouto a nedovedu si  představit, že bych žil(a) jinde</c:v>
                </c:pt>
              </c:strCache>
            </c:strRef>
          </c:tx>
          <c:spPr>
            <a:solidFill>
              <a:srgbClr val="9C3A41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Štětí celkově</c:v>
                </c:pt>
                <c:pt idx="2">
                  <c:v>18-29 let</c:v>
                </c:pt>
                <c:pt idx="3">
                  <c:v>30-44 let</c:v>
                </c:pt>
                <c:pt idx="4">
                  <c:v>45-59 let</c:v>
                </c:pt>
                <c:pt idx="5">
                  <c:v>60 a více let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  <c:pt idx="0">
                  <c:v>26</c:v>
                </c:pt>
                <c:pt idx="2">
                  <c:v>12</c:v>
                </c:pt>
                <c:pt idx="3" formatCode="0">
                  <c:v>18</c:v>
                </c:pt>
                <c:pt idx="4">
                  <c:v>30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52-48B9-BCA9-F995764AD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0609733646233"/>
          <c:y val="0.26048460940424434"/>
          <c:w val="0.34613155383257826"/>
          <c:h val="0.58750064787353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1600" b="1" i="0" u="none" strike="noStrike" baseline="0" dirty="0">
                <a:effectLst/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Průměry na škále 0-10, kde 0 je nejhorší hodnocení</a:t>
            </a:r>
            <a:endParaRPr lang="en-US" sz="1600" b="1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2062231620340748"/>
          <c:y val="1.7496854705008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6599649425447263"/>
          <c:y val="7.6009009326795843E-2"/>
          <c:w val="0.41006223162034072"/>
          <c:h val="0.8930709445291463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F4-4A9B-9F76-BBD8133F41E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D98-4AE4-8589-0576ECBA0CB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98-4AE4-8589-0576ECBA0CB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98-4AE4-8589-0576ECBA0CB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98-4AE4-8589-0576ECBA0CB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Dostupnost základních škol</c:v>
                </c:pt>
                <c:pt idx="1">
                  <c:v>Dostupnost mateřských škol</c:v>
                </c:pt>
                <c:pt idx="2">
                  <c:v>Spojení veřejnou dopravou (autobusy, vlaky)</c:v>
                </c:pt>
                <c:pt idx="3">
                  <c:v>Sociální služby pro seniory, důchodce</c:v>
                </c:pt>
                <c:pt idx="4">
                  <c:v>Dostatek a kvalita veřejné zeleně a parků ve městě</c:v>
                </c:pt>
                <c:pt idx="5">
                  <c:v>Nabídka možností pro sport a aktivní trávení volného času</c:v>
                </c:pt>
                <c:pt idx="6">
                  <c:v>Dostatek a kvalita dětských hřišť a herních plácků</c:v>
                </c:pt>
                <c:pt idx="7">
                  <c:v>Dostupnost kvalitní zdravotní péče</c:v>
                </c:pt>
                <c:pt idx="8">
                  <c:v>Čistota, úklid města</c:v>
                </c:pt>
                <c:pt idx="9">
                  <c:v>Nabídka obchodů a služeb</c:v>
                </c:pt>
                <c:pt idx="10">
                  <c:v>Spolkový život, možnosti pro setkávání lidí</c:v>
                </c:pt>
                <c:pt idx="11">
                  <c:v>Nabídka pracovních příležitostí</c:v>
                </c:pt>
                <c:pt idx="12">
                  <c:v>Kvalita životního prostředí</c:v>
                </c:pt>
              </c:strCache>
            </c:strRef>
          </c:cat>
          <c:val>
            <c:numRef>
              <c:f>List1!$B$2:$B$14</c:f>
              <c:numCache>
                <c:formatCode>0.00</c:formatCode>
                <c:ptCount val="13"/>
                <c:pt idx="0">
                  <c:v>9.449392712550603</c:v>
                </c:pt>
                <c:pt idx="1">
                  <c:v>8.955465587044543</c:v>
                </c:pt>
                <c:pt idx="2">
                  <c:v>8.8663967611335952</c:v>
                </c:pt>
                <c:pt idx="3">
                  <c:v>8.2489878542510144</c:v>
                </c:pt>
                <c:pt idx="4">
                  <c:v>8.0263157894736832</c:v>
                </c:pt>
                <c:pt idx="5">
                  <c:v>7.8967611336032428</c:v>
                </c:pt>
                <c:pt idx="6">
                  <c:v>7.8623481781376485</c:v>
                </c:pt>
                <c:pt idx="7">
                  <c:v>7.7044534412955459</c:v>
                </c:pt>
                <c:pt idx="8">
                  <c:v>7.6214574898785434</c:v>
                </c:pt>
                <c:pt idx="9">
                  <c:v>7.5323886639676161</c:v>
                </c:pt>
                <c:pt idx="10">
                  <c:v>7.1862348178137676</c:v>
                </c:pt>
                <c:pt idx="11">
                  <c:v>7.0607287449392677</c:v>
                </c:pt>
                <c:pt idx="12">
                  <c:v>7.0020242914979702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Sloupec2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B-AD98-4AE4-8589-0576ECBA0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7362576"/>
        <c:axId val="457362248"/>
      </c:barChart>
      <c:valAx>
        <c:axId val="457362248"/>
        <c:scaling>
          <c:orientation val="minMax"/>
          <c:max val="10"/>
        </c:scaling>
        <c:delete val="1"/>
        <c:axPos val="t"/>
        <c:numFmt formatCode="0.00" sourceLinked="1"/>
        <c:majorTickMark val="out"/>
        <c:minorTickMark val="none"/>
        <c:tickLblPos val="nextTo"/>
        <c:crossAx val="457362576"/>
        <c:crosses val="autoZero"/>
        <c:crossBetween val="between"/>
        <c:majorUnit val="1"/>
      </c:valAx>
      <c:catAx>
        <c:axId val="457362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1600" b="1" i="0" u="none" strike="noStrike" baseline="0" dirty="0">
                <a:effectLst/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Průměry na škále 0-10, kde 0 je nejhorší hodnocení</a:t>
            </a:r>
            <a:endParaRPr lang="en-US" sz="1600" b="1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2062231620340748"/>
          <c:y val="1.7496854705008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6599649425447263"/>
          <c:y val="7.6009009326795843E-2"/>
          <c:w val="0.41006223162034072"/>
          <c:h val="0.893070944529146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F7636E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636E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9-4FE2-BBC1-36D87797CB38}"/>
              </c:ext>
            </c:extLst>
          </c:dPt>
          <c:dPt>
            <c:idx val="1"/>
            <c:invertIfNegative val="0"/>
            <c:bubble3D val="0"/>
            <c:spPr>
              <a:solidFill>
                <a:srgbClr val="F7636E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D98-4AE4-8589-0576ECBA0CB1}"/>
              </c:ext>
            </c:extLst>
          </c:dPt>
          <c:dPt>
            <c:idx val="2"/>
            <c:invertIfNegative val="0"/>
            <c:bubble3D val="0"/>
            <c:spPr>
              <a:solidFill>
                <a:srgbClr val="F7636E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98-4AE4-8589-0576ECBA0CB1}"/>
              </c:ext>
            </c:extLst>
          </c:dPt>
          <c:dPt>
            <c:idx val="3"/>
            <c:invertIfNegative val="0"/>
            <c:bubble3D val="0"/>
            <c:spPr>
              <a:solidFill>
                <a:srgbClr val="F7636E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98-4AE4-8589-0576ECBA0CB1}"/>
              </c:ext>
            </c:extLst>
          </c:dPt>
          <c:dPt>
            <c:idx val="4"/>
            <c:invertIfNegative val="0"/>
            <c:bubble3D val="0"/>
            <c:spPr>
              <a:solidFill>
                <a:srgbClr val="F7636E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98-4AE4-8589-0576ECBA0CB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Stav silnic, chodníků a cest ve městě</c:v>
                </c:pt>
                <c:pt idx="1">
                  <c:v>Komunikace vedení města s občany</c:v>
                </c:pt>
                <c:pt idx="2">
                  <c:v>Nabídka možností pro kulturu</c:v>
                </c:pt>
                <c:pt idx="3">
                  <c:v>Vztahy mezi lidmi ve městě</c:v>
                </c:pt>
                <c:pt idx="4">
                  <c:v>Fungování městské policie</c:v>
                </c:pt>
                <c:pt idx="5">
                  <c:v>Dopravní situace ve městě (hluk, prašnost, rychlost)</c:v>
                </c:pt>
                <c:pt idx="6">
                  <c:v>Pocit bezpečí</c:v>
                </c:pt>
                <c:pt idx="7">
                  <c:v>Hospodaření města</c:v>
                </c:pt>
                <c:pt idx="8">
                  <c:v>Kvalita ovzduší</c:v>
                </c:pt>
                <c:pt idx="9">
                  <c:v>Počet parkovacích míst</c:v>
                </c:pt>
                <c:pt idx="10">
                  <c:v>Život. podmínky a prac. příležitosti pro hendikepované</c:v>
                </c:pt>
                <c:pt idx="11">
                  <c:v>Soužití s národnostními menšinami, Romy</c:v>
                </c:pt>
                <c:pt idx="12">
                  <c:v>Dostupnost bydlení, nabídka bytů, domů</c:v>
                </c:pt>
                <c:pt idx="13">
                  <c:v>Bezdomovci, drogy, hazard</c:v>
                </c:pt>
              </c:strCache>
            </c:strRef>
          </c:cat>
          <c:val>
            <c:numRef>
              <c:f>List1!$B$2:$B$15</c:f>
              <c:numCache>
                <c:formatCode>0.00</c:formatCode>
                <c:ptCount val="14"/>
                <c:pt idx="0">
                  <c:v>6.95</c:v>
                </c:pt>
                <c:pt idx="1">
                  <c:v>6.88</c:v>
                </c:pt>
                <c:pt idx="2">
                  <c:v>6.85</c:v>
                </c:pt>
                <c:pt idx="3">
                  <c:v>6.79</c:v>
                </c:pt>
                <c:pt idx="4">
                  <c:v>6.7</c:v>
                </c:pt>
                <c:pt idx="5">
                  <c:v>6.68</c:v>
                </c:pt>
                <c:pt idx="6">
                  <c:v>6.54</c:v>
                </c:pt>
                <c:pt idx="7">
                  <c:v>6.51</c:v>
                </c:pt>
                <c:pt idx="8">
                  <c:v>6.26</c:v>
                </c:pt>
                <c:pt idx="9">
                  <c:v>5.97</c:v>
                </c:pt>
                <c:pt idx="10">
                  <c:v>5.77</c:v>
                </c:pt>
                <c:pt idx="11">
                  <c:v>5.48</c:v>
                </c:pt>
                <c:pt idx="12">
                  <c:v>5.47</c:v>
                </c:pt>
                <c:pt idx="13">
                  <c:v>4.37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98-4AE4-8589-0576ECBA0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7362576"/>
        <c:axId val="457362248"/>
      </c:barChart>
      <c:valAx>
        <c:axId val="457362248"/>
        <c:scaling>
          <c:orientation val="minMax"/>
          <c:max val="10"/>
        </c:scaling>
        <c:delete val="1"/>
        <c:axPos val="t"/>
        <c:numFmt formatCode="0.00" sourceLinked="1"/>
        <c:majorTickMark val="out"/>
        <c:minorTickMark val="none"/>
        <c:tickLblPos val="nextTo"/>
        <c:crossAx val="457362576"/>
        <c:crosses val="autoZero"/>
        <c:crossBetween val="between"/>
        <c:majorUnit val="1"/>
      </c:valAx>
      <c:catAx>
        <c:axId val="457362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777505726978473"/>
          <c:y val="0.14102906035866489"/>
          <c:w val="0.36765940476521708"/>
          <c:h val="0.798749105892865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1.místo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A0-44B6-A7C8-3FF89A0F3CA0}"/>
              </c:ext>
            </c:extLst>
          </c:dPt>
          <c:dPt>
            <c:idx val="1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A0-44B6-A7C8-3FF89A0F3CA0}"/>
              </c:ext>
            </c:extLst>
          </c:dPt>
          <c:dPt>
            <c:idx val="5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A0-44B6-A7C8-3FF89A0F3CA0}"/>
              </c:ext>
            </c:extLst>
          </c:dPt>
          <c:dPt>
            <c:idx val="1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A0-44B6-A7C8-3FF89A0F3C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Bydlení, byty, nová výstavba</c:v>
                </c:pt>
                <c:pt idx="1">
                  <c:v>Podpora sportu, nová sportoviště, krytý bazén, cyklostezky</c:v>
                </c:pt>
                <c:pt idx="2">
                  <c:v>Podpora dětí, dětská hriště, kroužky</c:v>
                </c:pt>
                <c:pt idx="3">
                  <c:v>Infrastruktura, chodníky, opravy komunikací, kanalizace</c:v>
                </c:pt>
                <c:pt idx="4">
                  <c:v>Podpora kultury, kulturní vyžití</c:v>
                </c:pt>
                <c:pt idx="5">
                  <c:v>Zlepšení životního prostředí</c:v>
                </c:pt>
                <c:pt idx="6">
                  <c:v>Parky, zeleň</c:v>
                </c:pt>
                <c:pt idx="7">
                  <c:v>Služby, obchody</c:v>
                </c:pt>
                <c:pt idx="8">
                  <c:v>Parkování</c:v>
                </c:pt>
                <c:pt idx="9">
                  <c:v>Podpora zdravotnických služeb</c:v>
                </c:pt>
                <c:pt idx="10">
                  <c:v>Bezpečnost občanů</c:v>
                </c:pt>
                <c:pt idx="11">
                  <c:v>Služby pro seniory, domov důchodců</c:v>
                </c:pt>
                <c:pt idx="12">
                  <c:v>Podpora vzdělávání, školy, školky</c:v>
                </c:pt>
              </c:strCache>
            </c:strRef>
          </c:cat>
          <c:val>
            <c:numRef>
              <c:f>List1!$B$2:$B$14</c:f>
              <c:numCache>
                <c:formatCode>0</c:formatCode>
                <c:ptCount val="13"/>
                <c:pt idx="0">
                  <c:v>22.7</c:v>
                </c:pt>
                <c:pt idx="1">
                  <c:v>11.3</c:v>
                </c:pt>
                <c:pt idx="2">
                  <c:v>8.5</c:v>
                </c:pt>
                <c:pt idx="3">
                  <c:v>9.1</c:v>
                </c:pt>
                <c:pt idx="4">
                  <c:v>4.5</c:v>
                </c:pt>
                <c:pt idx="5">
                  <c:v>2.8</c:v>
                </c:pt>
                <c:pt idx="6">
                  <c:v>7.1</c:v>
                </c:pt>
                <c:pt idx="7">
                  <c:v>3.4</c:v>
                </c:pt>
                <c:pt idx="8">
                  <c:v>3.2</c:v>
                </c:pt>
                <c:pt idx="9">
                  <c:v>3.4</c:v>
                </c:pt>
                <c:pt idx="10">
                  <c:v>4</c:v>
                </c:pt>
                <c:pt idx="11">
                  <c:v>2.8</c:v>
                </c:pt>
                <c:pt idx="1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A0-44B6-A7C8-3FF89A0F3CA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2.místo</c:v>
                </c:pt>
              </c:strCache>
            </c:strRef>
          </c:tx>
          <c:spPr>
            <a:solidFill>
              <a:srgbClr val="FF7C80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Bydlení, byty, nová výstavba</c:v>
                </c:pt>
                <c:pt idx="1">
                  <c:v>Podpora sportu, nová sportoviště, krytý bazén, cyklostezky</c:v>
                </c:pt>
                <c:pt idx="2">
                  <c:v>Podpora dětí, dětská hriště, kroužky</c:v>
                </c:pt>
                <c:pt idx="3">
                  <c:v>Infrastruktura, chodníky, opravy komunikací, kanalizace</c:v>
                </c:pt>
                <c:pt idx="4">
                  <c:v>Podpora kultury, kulturní vyžití</c:v>
                </c:pt>
                <c:pt idx="5">
                  <c:v>Zlepšení životního prostředí</c:v>
                </c:pt>
                <c:pt idx="6">
                  <c:v>Parky, zeleň</c:v>
                </c:pt>
                <c:pt idx="7">
                  <c:v>Služby, obchody</c:v>
                </c:pt>
                <c:pt idx="8">
                  <c:v>Parkování</c:v>
                </c:pt>
                <c:pt idx="9">
                  <c:v>Podpora zdravotnických služeb</c:v>
                </c:pt>
                <c:pt idx="10">
                  <c:v>Bezpečnost občanů</c:v>
                </c:pt>
                <c:pt idx="11">
                  <c:v>Služby pro seniory, domov důchodců</c:v>
                </c:pt>
                <c:pt idx="12">
                  <c:v>Podpora vzdělávání, školy, školky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9</c:v>
                </c:pt>
                <c:pt idx="1">
                  <c:v>10.8</c:v>
                </c:pt>
                <c:pt idx="2">
                  <c:v>11.1</c:v>
                </c:pt>
                <c:pt idx="3">
                  <c:v>8</c:v>
                </c:pt>
                <c:pt idx="4">
                  <c:v>8</c:v>
                </c:pt>
                <c:pt idx="5">
                  <c:v>6.6</c:v>
                </c:pt>
                <c:pt idx="6">
                  <c:v>8.3000000000000007</c:v>
                </c:pt>
                <c:pt idx="7">
                  <c:v>4.2</c:v>
                </c:pt>
                <c:pt idx="8">
                  <c:v>3.8</c:v>
                </c:pt>
                <c:pt idx="9">
                  <c:v>3.8</c:v>
                </c:pt>
                <c:pt idx="10">
                  <c:v>3.5</c:v>
                </c:pt>
                <c:pt idx="11">
                  <c:v>1.7</c:v>
                </c:pt>
                <c:pt idx="1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7A0-44B6-A7C8-3FF89A0F3CA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3.místo</c:v>
                </c:pt>
              </c:strCache>
            </c:strRef>
          </c:tx>
          <c:spPr>
            <a:solidFill>
              <a:srgbClr val="FFCCC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Bydlení, byty, nová výstavba</c:v>
                </c:pt>
                <c:pt idx="1">
                  <c:v>Podpora sportu, nová sportoviště, krytý bazén, cyklostezky</c:v>
                </c:pt>
                <c:pt idx="2">
                  <c:v>Podpora dětí, dětská hriště, kroužky</c:v>
                </c:pt>
                <c:pt idx="3">
                  <c:v>Infrastruktura, chodníky, opravy komunikací, kanalizace</c:v>
                </c:pt>
                <c:pt idx="4">
                  <c:v>Podpora kultury, kulturní vyžití</c:v>
                </c:pt>
                <c:pt idx="5">
                  <c:v>Zlepšení životního prostředí</c:v>
                </c:pt>
                <c:pt idx="6">
                  <c:v>Parky, zeleň</c:v>
                </c:pt>
                <c:pt idx="7">
                  <c:v>Služby, obchody</c:v>
                </c:pt>
                <c:pt idx="8">
                  <c:v>Parkování</c:v>
                </c:pt>
                <c:pt idx="9">
                  <c:v>Podpora zdravotnických služeb</c:v>
                </c:pt>
                <c:pt idx="10">
                  <c:v>Bezpečnost občanů</c:v>
                </c:pt>
                <c:pt idx="11">
                  <c:v>Služby pro seniory, domov důchodců</c:v>
                </c:pt>
                <c:pt idx="12">
                  <c:v>Podpora vzdělávání, školy, školky</c:v>
                </c:pt>
              </c:strCache>
            </c:strRef>
          </c:cat>
          <c:val>
            <c:numRef>
              <c:f>List1!$D$2:$D$14</c:f>
              <c:numCache>
                <c:formatCode>General</c:formatCode>
                <c:ptCount val="13"/>
                <c:pt idx="0">
                  <c:v>5.3</c:v>
                </c:pt>
                <c:pt idx="1">
                  <c:v>5.3</c:v>
                </c:pt>
                <c:pt idx="2">
                  <c:v>7.6</c:v>
                </c:pt>
                <c:pt idx="3">
                  <c:v>5.3</c:v>
                </c:pt>
                <c:pt idx="4">
                  <c:v>6.5</c:v>
                </c:pt>
                <c:pt idx="5">
                  <c:v>8.8000000000000007</c:v>
                </c:pt>
                <c:pt idx="6">
                  <c:v>1.2</c:v>
                </c:pt>
                <c:pt idx="7">
                  <c:v>5.9</c:v>
                </c:pt>
                <c:pt idx="8">
                  <c:v>4.7</c:v>
                </c:pt>
                <c:pt idx="9">
                  <c:v>4.0999999999999996</c:v>
                </c:pt>
                <c:pt idx="10">
                  <c:v>1.8</c:v>
                </c:pt>
                <c:pt idx="11">
                  <c:v>4.0999999999999996</c:v>
                </c:pt>
                <c:pt idx="1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7A0-44B6-A7C8-3FF89A0F3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10"/>
      </c:valAx>
      <c:catAx>
        <c:axId val="457362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2551125455607806"/>
          <c:y val="3.3382051233228342E-2"/>
          <c:w val="0.42011982601114789"/>
          <c:h val="3.4263603194431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1600" b="0" i="1" dirty="0"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rPr>
              <a:t>"Domníváte se, že je ve Štětí dostatek pracovních příležitostí, tj. kdo chce pracovat, má solidní šanci najít si dobře placenou práci?"</a:t>
            </a:r>
            <a:endParaRPr lang="en-US" sz="1600" b="0" i="1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4032128790184414"/>
          <c:y val="7.7981328283331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296847611363096E-2"/>
          <c:y val="0.38428658286980183"/>
          <c:w val="0.87413761442363869"/>
          <c:h val="0.518852187627922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74-46F1-B7F1-6E19A2A5745D}"/>
              </c:ext>
            </c:extLst>
          </c:dPt>
          <c:dPt>
            <c:idx val="2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74-46F1-B7F1-6E19A2A5745D}"/>
              </c:ext>
            </c:extLst>
          </c:dPt>
          <c:dPt>
            <c:idx val="3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74-46F1-B7F1-6E19A2A5745D}"/>
              </c:ext>
            </c:extLst>
          </c:dPt>
          <c:dPt>
            <c:idx val="4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74-46F1-B7F1-6E19A2A574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4-46F1-B7F1-6E19A2A5745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C74-46F1-B7F1-6E19A2A5745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74-46F1-B7F1-6E19A2A5745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C74-46F1-B7F1-6E19A2A57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068052953095473E-2"/>
          <c:y val="0.29603309080035883"/>
          <c:w val="0.86388878068686648"/>
          <c:h val="0.11279467360157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2000" b="0" i="1" u="none" strike="noStrike" baseline="0" dirty="0">
                <a:effectLst/>
              </a:rPr>
              <a:t>"Jak jste spokojen(a) s činností a rozhodováním vedení města Štětí?"</a:t>
            </a:r>
            <a:endParaRPr lang="en-US" sz="2000" b="0" i="1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4158815837066302"/>
          <c:y val="3.1567699679741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00827281748794E-2"/>
          <c:y val="0.38046395290038287"/>
          <c:w val="0.86942618921751391"/>
          <c:h val="0.522674817597341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Velmi spokojeni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D4-449F-8B72-223A7DAD49A8}"/>
              </c:ext>
            </c:extLst>
          </c:dPt>
          <c:dPt>
            <c:idx val="2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D4-449F-8B72-223A7DAD49A8}"/>
              </c:ext>
            </c:extLst>
          </c:dPt>
          <c:dPt>
            <c:idx val="3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D4-449F-8B72-223A7DAD49A8}"/>
              </c:ext>
            </c:extLst>
          </c:dPt>
          <c:dPt>
            <c:idx val="4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D4-449F-8B72-223A7DAD49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D4-449F-8B72-223A7DAD49A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Docela spokojeni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D4-449F-8B72-223A7DAD49A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Docela nespokojeni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D4-449F-8B72-223A7DAD49A8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Zcela nespokojeni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DD4-449F-8B72-223A7DAD4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Podíl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DD4-449F-8B72-223A7DAD4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344184450441932E-2"/>
          <c:y val="0.19913193190300754"/>
          <c:w val="0.9"/>
          <c:h val="0.178236800154581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cs-CZ" sz="2000" b="1" i="0" u="none" strike="noStrike" baseline="0" dirty="0">
                <a:effectLst/>
              </a:rPr>
              <a:t>Prostor pro participaci ze strany města</a:t>
            </a:r>
            <a:endParaRPr lang="en-US" sz="2000" b="1" i="0" dirty="0"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4197864094567865"/>
          <c:y val="4.0054732178210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4114372629216408"/>
          <c:y val="0.30882614848191714"/>
          <c:w val="0.5232909490553963"/>
          <c:h val="0.590572231940135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821932"/>
            </a:solidFill>
            <a:ln w="635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4A-4A32-8B99-D9F26A79DE06}"/>
              </c:ext>
            </c:extLst>
          </c:dPt>
          <c:dPt>
            <c:idx val="3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4A-4A32-8B99-D9F26A79DE06}"/>
              </c:ext>
            </c:extLst>
          </c:dPt>
          <c:dPt>
            <c:idx val="4"/>
            <c:invertIfNegative val="0"/>
            <c:bubble3D val="0"/>
            <c:spPr>
              <a:solidFill>
                <a:srgbClr val="82193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4A-4A32-8B99-D9F26A79DE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Dává vedení města prostor pro zapojení občanů do tvorby nových projektů a zapracovává jejich podněty?</c:v>
                </c:pt>
                <c:pt idx="1">
                  <c:v>Řekl(a) byste, že vedení města dostatečně informuje o dění ve městě a chystaných projektech a investicích – máte dost informací?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4A-4A32-8B99-D9F26A79DE0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E1A08C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Dává vedení města prostor pro zapojení občanů do tvorby nových projektů a zapracovává jejich podněty?</c:v>
                </c:pt>
                <c:pt idx="1">
                  <c:v>Řekl(a) byste, že vedení města dostatečně informuje o dění ve městě a chystaných projektech a investicích – máte dost informací?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45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64A-4A32-8B99-D9F26A79DE0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Roboto Condensed Light" panose="02000000000000000000" pitchFamily="2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Dává vedení města prostor pro zapojení občanů do tvorby nových projektů a zapracovává jejich podněty?</c:v>
                </c:pt>
                <c:pt idx="1">
                  <c:v>Řekl(a) byste, že vedení města dostatečně informuje o dění ve městě a chystaných projektech a investicích – máte dost informací?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34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4A-4A32-8B99-D9F26A79DE06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Dává vedení města prostor pro zapojení občanů do tvorby nových projektů a zapracovává jejich podněty?</c:v>
                </c:pt>
                <c:pt idx="1">
                  <c:v>Řekl(a) byste, že vedení města dostatečně informuje o dění ve městě a chystaných projektech a investicích – máte dost informací?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64A-4A32-8B99-D9F26A79D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57362576"/>
        <c:axId val="457362248"/>
      </c:barChart>
      <c:valAx>
        <c:axId val="4573622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Roboto Condensed Light" panose="02000000000000000000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457362576"/>
        <c:crosses val="autoZero"/>
        <c:crossBetween val="between"/>
        <c:majorUnit val="20"/>
      </c:valAx>
      <c:catAx>
        <c:axId val="45736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622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577041159596481"/>
          <c:y val="0.19488832196421024"/>
          <c:w val="0.51247477216784554"/>
          <c:h val="9.7608725071046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Roboto Condensed Light" panose="02000000000000000000" pitchFamily="2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0DB3FBE-0434-A042-B24E-B45FAF4360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FFDE4C-792F-4542-B8E9-742D0942AB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EF0A5-AED9-F547-AC9E-0B6430A11E2E}" type="datetimeFigureOut">
              <a:rPr lang="cs-CZ" smtClean="0"/>
              <a:pPr/>
              <a:t>08.09.2021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718CA1-9023-CE49-A664-1CC1053005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6874AC-4E5B-4D42-B932-D9A7DFD558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BA348-A5BB-8146-8EC9-49A75715A2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710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EC078-E044-1E44-BDA6-4D1D0E57F3F0}" type="datetimeFigureOut">
              <a:rPr lang="cs-CZ" smtClean="0"/>
              <a:pPr/>
              <a:t>08.09.2021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427E7-5FAD-D847-B460-BDC811FB1D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2851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text 29" descr="Typ studie">
            <a:extLst>
              <a:ext uri="{FF2B5EF4-FFF2-40B4-BE49-F238E27FC236}">
                <a16:creationId xmlns:a16="http://schemas.microsoft.com/office/drawing/2014/main" id="{0B21FD72-C7D1-6C4E-8801-B789ED4C78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1" y="2132529"/>
            <a:ext cx="10761080" cy="284293"/>
          </a:xfrm>
        </p:spPr>
        <p:txBody>
          <a:bodyPr wrap="none" lIns="0" tIns="0" rIns="0" bIns="0">
            <a:noAutofit/>
          </a:bodyPr>
          <a:lstStyle>
            <a:lvl1pPr marL="0" indent="0" algn="l">
              <a:buFontTx/>
              <a:buNone/>
              <a:defRPr sz="1400" b="1" i="0" cap="all" baseline="0">
                <a:solidFill>
                  <a:srgbClr val="878787"/>
                </a:solidFill>
                <a:latin typeface="Faustina" pitchFamily="2" charset="0"/>
              </a:defRPr>
            </a:lvl1pPr>
          </a:lstStyle>
          <a:p>
            <a:r>
              <a:rPr lang="cs-CZ" dirty="0"/>
              <a:t>Nadpis typ studie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F9FDAF-94C8-3449-98A3-C42D94342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1" y="2635200"/>
            <a:ext cx="10761080" cy="1497333"/>
          </a:xfrm>
        </p:spPr>
        <p:txBody>
          <a:bodyPr wrap="square" lIns="0" tIns="0" rIns="0" b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 sz="4500" b="1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Název studie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41B52EC-9298-7A4D-A8B6-D73C640BDB1E}"/>
              </a:ext>
            </a:extLst>
          </p:cNvPr>
          <p:cNvSpPr/>
          <p:nvPr userDrawn="1"/>
        </p:nvSpPr>
        <p:spPr>
          <a:xfrm>
            <a:off x="710920" y="3951997"/>
            <a:ext cx="8606074" cy="1497332"/>
          </a:xfrm>
          <a:prstGeom prst="rect">
            <a:avLst/>
          </a:prstGeom>
        </p:spPr>
        <p:txBody>
          <a:bodyPr wrap="square" lIns="0" tIns="0" rIns="0" bIns="0" anchor="t" anchorCtr="0">
            <a:normAutofit/>
          </a:bodyPr>
          <a:lstStyle/>
          <a:p>
            <a:pPr algn="l"/>
            <a:endParaRPr lang="cs-CZ" sz="1800" b="0" i="1">
              <a:solidFill>
                <a:schemeClr val="bg1"/>
              </a:solidFill>
              <a:latin typeface="Faustina" pitchFamily="2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10C9F3-F94D-D249-A8E4-9D849F3FEC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216498"/>
            <a:ext cx="7756735" cy="183831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1pPr>
            <a:lvl2pPr marL="4572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2pPr>
            <a:lvl3pPr marL="9144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3pPr>
            <a:lvl4pPr marL="13716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4pPr>
            <a:lvl5pPr marL="18288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cs-CZ" dirty="0" err="1"/>
              <a:t>Perex</a:t>
            </a:r>
            <a:r>
              <a:rPr lang="cs-CZ" dirty="0"/>
              <a:t> studie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C0D0A44-FFB0-8446-AB79-F8CBA362E3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9999" y="6296915"/>
            <a:ext cx="9303677" cy="308610"/>
          </a:xfrm>
        </p:spPr>
        <p:txBody>
          <a:bodyPr wrap="none" lIns="0" tIns="0" rIns="0" bIns="0" anchor="b" anchorCtr="0">
            <a:noAutofit/>
          </a:bodyPr>
          <a:lstStyle>
            <a:lvl1pPr marL="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1pPr>
            <a:lvl2pPr marL="4572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2pPr>
            <a:lvl3pPr marL="9144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3pPr>
            <a:lvl4pPr marL="13716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4pPr>
            <a:lvl5pPr marL="18288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220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9FDAF-94C8-3449-98A3-C42D94342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0" y="3566159"/>
            <a:ext cx="5376000" cy="2269007"/>
          </a:xfrm>
        </p:spPr>
        <p:txBody>
          <a:bodyPr wrap="none" lIns="0" tIns="0" rIns="0" b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 sz="5000" b="1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Text Poděkování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10C9F3-F94D-D249-A8E4-9D849F3FEC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63601" y="3249918"/>
            <a:ext cx="4817479" cy="303541"/>
          </a:xfrm>
        </p:spPr>
        <p:txBody>
          <a:bodyPr wrap="none" lIns="0" tIns="0" rIns="0" bIns="0" anchor="t" anchorCtr="0">
            <a:noAutofit/>
          </a:bodyPr>
          <a:lstStyle>
            <a:lvl1pPr marL="0" indent="0">
              <a:lnSpc>
                <a:spcPts val="2160"/>
              </a:lnSpc>
              <a:buFontTx/>
              <a:buNone/>
              <a:defRPr lang="cs-CZ" sz="1600" b="1" i="0" kern="1200" cap="all" baseline="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4572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2pPr>
            <a:lvl3pPr marL="9144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3pPr>
            <a:lvl4pPr marL="13716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4pPr>
            <a:lvl5pPr marL="1828800" indent="0">
              <a:lnSpc>
                <a:spcPts val="2160"/>
              </a:lnSpc>
              <a:buFontTx/>
              <a:buNone/>
              <a:defRPr lang="cs-CZ" sz="1800" b="0" i="1" kern="1200" dirty="0" smtClean="0">
                <a:solidFill>
                  <a:schemeClr val="bg1"/>
                </a:solidFill>
                <a:latin typeface="Faustina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cs-CZ" dirty="0"/>
              <a:t>Nadpis kontakt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C0D0A44-FFB0-8446-AB79-F8CBA362E3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3601" y="3740297"/>
            <a:ext cx="4817479" cy="432838"/>
          </a:xfrm>
        </p:spPr>
        <p:txBody>
          <a:bodyPr wrap="none" lIns="0" tIns="0" rIns="0" bIns="0" anchor="b" anchorCtr="0">
            <a:noAutofit/>
          </a:bodyPr>
          <a:lstStyle>
            <a:lvl1pPr marL="0" indent="0">
              <a:lnSpc>
                <a:spcPts val="1680"/>
              </a:lnSpc>
              <a:buFontTx/>
              <a:buNone/>
              <a:defRPr lang="cs-CZ" sz="2500" kern="1200" dirty="0" smtClean="0">
                <a:solidFill>
                  <a:schemeClr val="bg1"/>
                </a:solidFill>
                <a:latin typeface="Cantata One" panose="02060503070700060704" pitchFamily="18" charset="0"/>
                <a:ea typeface="+mn-ea"/>
                <a:cs typeface="+mn-cs"/>
              </a:defRPr>
            </a:lvl1pPr>
            <a:lvl2pPr marL="4572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2pPr>
            <a:lvl3pPr marL="9144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3pPr>
            <a:lvl4pPr marL="13716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4pPr>
            <a:lvl5pPr marL="1828800" indent="0">
              <a:lnSpc>
                <a:spcPts val="1680"/>
              </a:lnSpc>
              <a:buFontTx/>
              <a:buNone/>
              <a:defRPr lang="cs-CZ" sz="1400" kern="1200" dirty="0" smtClean="0">
                <a:solidFill>
                  <a:schemeClr val="tx1">
                    <a:tint val="75000"/>
                  </a:schemeClr>
                </a:solidFill>
                <a:latin typeface="Cantata One" panose="02060503070700060704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cs-CZ" dirty="0"/>
              <a:t>Jméno</a:t>
            </a:r>
          </a:p>
        </p:txBody>
      </p:sp>
      <p:sp>
        <p:nvSpPr>
          <p:cNvPr id="8" name="Zástupný text 29" descr="Typ studie">
            <a:extLst>
              <a:ext uri="{FF2B5EF4-FFF2-40B4-BE49-F238E27FC236}">
                <a16:creationId xmlns:a16="http://schemas.microsoft.com/office/drawing/2014/main" id="{1605E3BE-8A07-9B4A-B554-E191A382B56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63601" y="4255537"/>
            <a:ext cx="4817479" cy="1579629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ts val="3000"/>
              </a:lnSpc>
              <a:buFontTx/>
              <a:buNone/>
              <a:defRPr sz="1800" b="1" i="0" cap="none" baseline="0">
                <a:solidFill>
                  <a:srgbClr val="878787"/>
                </a:solidFill>
                <a:latin typeface="Cantata One" panose="02060503070700060704" pitchFamily="18" charset="0"/>
              </a:defRPr>
            </a:lvl1pPr>
          </a:lstStyle>
          <a:p>
            <a:r>
              <a:rPr lang="cs-CZ" dirty="0"/>
              <a:t>Kontakty</a:t>
            </a:r>
          </a:p>
        </p:txBody>
      </p:sp>
    </p:spTree>
    <p:extLst>
      <p:ext uri="{BB962C8B-B14F-4D97-AF65-F5344CB8AC3E}">
        <p14:creationId xmlns:p14="http://schemas.microsoft.com/office/powerpoint/2010/main" val="17708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B5742-0C81-469F-BA7E-C8F8A7FD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07AB3-B653-42C1-88D1-BB3B7A95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AF97F3-C9F0-4D83-92E5-637FA00CB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F076AB-EE8A-4164-8081-DA8F1ECF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D6E-EF9A-4F7E-876F-8CC57D7975C1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3EFB0B-B70D-42D3-96C0-2C3B1466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B90A5E-A6A6-4967-9413-5735E883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6608-DD83-4EF0-96FA-F68B741C6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0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984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C6E41-BA2B-C04D-8E7D-7D7F730AB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055" y="2314939"/>
            <a:ext cx="5995687" cy="3507128"/>
          </a:xfrm>
        </p:spPr>
        <p:txBody>
          <a:bodyPr lIns="0" tIns="0" rIns="0" bIns="0"/>
          <a:lstStyle>
            <a:lvl1pPr marL="0" indent="0">
              <a:lnSpc>
                <a:spcPts val="228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2382317-95CA-D141-8D24-97A9B3A92295}"/>
              </a:ext>
            </a:extLst>
          </p:cNvPr>
          <p:cNvSpPr/>
          <p:nvPr userDrawn="1"/>
        </p:nvSpPr>
        <p:spPr>
          <a:xfrm>
            <a:off x="7616142" y="2334872"/>
            <a:ext cx="3865944" cy="3507128"/>
          </a:xfrm>
          <a:prstGeom prst="rect">
            <a:avLst/>
          </a:prstGeom>
          <a:solidFill>
            <a:srgbClr val="811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  <a:noFill/>
            </a:endParaRP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526573CB-5973-8844-81FF-78CDE2E863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6825" y="2335213"/>
            <a:ext cx="3865563" cy="3506787"/>
          </a:xfrm>
        </p:spPr>
        <p:txBody>
          <a:bodyPr lIns="216000" tIns="216000" rIns="216000" bIns="216000" anchor="ctr" anchorCtr="0">
            <a:normAutofit/>
          </a:bodyPr>
          <a:lstStyle>
            <a:lvl1pPr marL="0" indent="0">
              <a:lnSpc>
                <a:spcPts val="3600"/>
              </a:lnSpc>
              <a:buFontTx/>
              <a:buNone/>
              <a:defRPr sz="3000" b="0" i="1">
                <a:solidFill>
                  <a:schemeClr val="bg1"/>
                </a:solidFill>
                <a:latin typeface="Faustina" pitchFamily="2" charset="0"/>
              </a:defRPr>
            </a:lvl1pPr>
            <a:lvl2pPr marL="4572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2pPr>
            <a:lvl3pPr marL="9144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3pPr>
            <a:lvl4pPr marL="13716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4pPr>
            <a:lvl5pPr marL="18288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5pPr>
          </a:lstStyle>
          <a:p>
            <a:pPr lvl="0"/>
            <a:r>
              <a:rPr lang="cs-CZ" dirty="0" err="1"/>
              <a:t>Quote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0FEB02-898B-4F20-92F9-AEEA5C69E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349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+ odrazky +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055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2382317-95CA-D141-8D24-97A9B3A92295}"/>
              </a:ext>
            </a:extLst>
          </p:cNvPr>
          <p:cNvSpPr/>
          <p:nvPr userDrawn="1"/>
        </p:nvSpPr>
        <p:spPr>
          <a:xfrm>
            <a:off x="7616142" y="2334872"/>
            <a:ext cx="3865944" cy="3507128"/>
          </a:xfrm>
          <a:prstGeom prst="rect">
            <a:avLst/>
          </a:prstGeom>
          <a:solidFill>
            <a:srgbClr val="811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  <a:noFill/>
            </a:endParaRP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526573CB-5973-8844-81FF-78CDE2E863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6825" y="2335213"/>
            <a:ext cx="3865563" cy="3506787"/>
          </a:xfrm>
        </p:spPr>
        <p:txBody>
          <a:bodyPr lIns="216000" tIns="216000" rIns="216000" bIns="216000" anchor="ctr" anchorCtr="0">
            <a:normAutofit/>
          </a:bodyPr>
          <a:lstStyle>
            <a:lvl1pPr marL="0" indent="0">
              <a:lnSpc>
                <a:spcPts val="3600"/>
              </a:lnSpc>
              <a:buFontTx/>
              <a:buNone/>
              <a:defRPr sz="3000" b="0" i="1">
                <a:solidFill>
                  <a:schemeClr val="bg1"/>
                </a:solidFill>
                <a:latin typeface="Faustina" pitchFamily="2" charset="0"/>
              </a:defRPr>
            </a:lvl1pPr>
            <a:lvl2pPr marL="4572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2pPr>
            <a:lvl3pPr marL="9144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3pPr>
            <a:lvl4pPr marL="13716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4pPr>
            <a:lvl5pPr marL="1828800" indent="0">
              <a:lnSpc>
                <a:spcPts val="3600"/>
              </a:lnSpc>
              <a:buFontTx/>
              <a:buNone/>
              <a:defRPr sz="3000" b="0" i="1">
                <a:latin typeface="Faustina" pitchFamily="2" charset="0"/>
              </a:defRPr>
            </a:lvl5pPr>
          </a:lstStyle>
          <a:p>
            <a:pPr lvl="0"/>
            <a:r>
              <a:rPr lang="cs-CZ" dirty="0" err="1"/>
              <a:t>Quote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716CD06-7B83-BB48-84C0-0279B56D1E9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05753" y="2314000"/>
            <a:ext cx="5995686" cy="3528000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ts val="2280"/>
              </a:lnSpc>
              <a:buFontTx/>
              <a:buBlip>
                <a:blip r:embed="rId3"/>
              </a:buBlip>
              <a:defRPr sz="19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3CDA61E-04A9-4DFB-AABE-2C896102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79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984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C6E41-BA2B-C04D-8E7D-7D7F730AB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055" y="2314939"/>
            <a:ext cx="4373280" cy="351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920"/>
              </a:lnSpc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5" name="Zástupný objekt grafu 4">
            <a:extLst>
              <a:ext uri="{FF2B5EF4-FFF2-40B4-BE49-F238E27FC236}">
                <a16:creationId xmlns:a16="http://schemas.microsoft.com/office/drawing/2014/main" id="{6274F771-DBBD-3D40-94A5-CB1451C10CE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51475" y="2314938"/>
            <a:ext cx="6030611" cy="3527061"/>
          </a:xfr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303753-DBCB-491F-9E7C-A4DA7704A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817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055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C6E41-BA2B-C04D-8E7D-7D7F730AB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055" y="2314937"/>
            <a:ext cx="5144760" cy="3528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2280"/>
              </a:lnSpc>
              <a:buFontTx/>
              <a:buNone/>
              <a:defRPr sz="19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4A3349A-DB72-5F4A-A605-AA2339FE08E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51915" y="2314937"/>
            <a:ext cx="5144760" cy="3528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2280"/>
              </a:lnSpc>
              <a:buFontTx/>
              <a:buNone/>
              <a:defRPr sz="19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C5C880D-A851-408A-AFB2-DFDDB53E6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95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drazk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644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C6E41-BA2B-C04D-8E7D-7D7F730ABD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055" y="2314937"/>
            <a:ext cx="5144760" cy="3528000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ts val="2280"/>
              </a:lnSpc>
              <a:buFontTx/>
              <a:buBlip>
                <a:blip r:embed="rId3"/>
              </a:buBlip>
              <a:defRPr sz="19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4279E25-C532-5440-AC39-90B9166ED7D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51915" y="2314937"/>
            <a:ext cx="5144760" cy="3528000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ts val="2280"/>
              </a:lnSpc>
              <a:buFontTx/>
              <a:buBlip>
                <a:blip r:embed="rId3"/>
              </a:buBlip>
              <a:defRPr sz="19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7E42B6-A247-46A1-8C80-4A60118D5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081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3057" y="237282"/>
            <a:ext cx="10776031" cy="1099594"/>
          </a:xfrm>
        </p:spPr>
        <p:txBody>
          <a:bodyPr lIns="0" tIns="0" rIns="0" bIns="0" anchor="t" anchorCtr="0"/>
          <a:lstStyle/>
          <a:p>
            <a:r>
              <a:rPr lang="cs-CZ" dirty="0"/>
              <a:t>Nadpis</a:t>
            </a:r>
          </a:p>
        </p:txBody>
      </p:sp>
      <p:sp>
        <p:nvSpPr>
          <p:cNvPr id="5" name="Zástupný objekt grafu 4">
            <a:extLst>
              <a:ext uri="{FF2B5EF4-FFF2-40B4-BE49-F238E27FC236}">
                <a16:creationId xmlns:a16="http://schemas.microsoft.com/office/drawing/2014/main" id="{6274F771-DBBD-3D40-94A5-CB1451C10CE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06055" y="2314938"/>
            <a:ext cx="10776031" cy="3527061"/>
          </a:xfr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104A917-B4CE-4D35-A31B-FE234FB00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2912" y="6482929"/>
            <a:ext cx="52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85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055" y="2419109"/>
            <a:ext cx="10776031" cy="798653"/>
          </a:xfrm>
        </p:spPr>
        <p:txBody>
          <a:bodyPr wrap="square" lIns="0" tIns="0" rIns="0" bIns="0" anchor="t" anchorCtr="0">
            <a:normAutofit/>
          </a:bodyPr>
          <a:lstStyle>
            <a:lvl1pPr>
              <a:lnSpc>
                <a:spcPts val="6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8745C7C3-9E45-BA41-A590-E8A4328B40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055" y="3541852"/>
            <a:ext cx="10776031" cy="230014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240"/>
              </a:lnSpc>
              <a:buFontTx/>
              <a:buNone/>
              <a:defRPr sz="2700">
                <a:solidFill>
                  <a:schemeClr val="bg1"/>
                </a:solidFill>
                <a:latin typeface="Cantata One" panose="02060503070700060704" pitchFamily="18" charset="0"/>
              </a:defRPr>
            </a:lvl1pPr>
          </a:lstStyle>
          <a:p>
            <a:r>
              <a:rPr lang="cs-CZ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1922327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8B4B5-409D-BE41-8D15-DA7EEB039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055" y="960699"/>
            <a:ext cx="10776031" cy="4881301"/>
          </a:xfrm>
        </p:spPr>
        <p:txBody>
          <a:bodyPr wrap="square" lIns="0" tIns="0" rIns="0" bIns="0" anchor="ctr" anchorCtr="0">
            <a:normAutofit/>
          </a:bodyPr>
          <a:lstStyle>
            <a:lvl1pPr>
              <a:lnSpc>
                <a:spcPts val="6200"/>
              </a:lnSpc>
              <a:defRPr sz="6200" b="0" i="1">
                <a:solidFill>
                  <a:schemeClr val="bg1"/>
                </a:solidFill>
                <a:latin typeface="Faustina" pitchFamily="2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 err="1"/>
              <a:t>Quote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25937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A43A4E-2D9C-5F43-B823-94CF4E16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538E72-1907-F84D-A776-5EEB3F494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Po kliknutí můžete upravovat styly textu v předloze.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18989B-8807-4C42-B85D-CDD874564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FBACD6-6D69-184E-B075-1FAEB30BD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8BA518-E500-214E-9033-E4290CC2D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57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1778-3CD7-294B-BF4D-3B4B0B5A7F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1" r:id="rId4"/>
    <p:sldLayoutId id="2147483665" r:id="rId5"/>
    <p:sldLayoutId id="2147483666" r:id="rId6"/>
    <p:sldLayoutId id="2147483662" r:id="rId7"/>
    <p:sldLayoutId id="2147483663" r:id="rId8"/>
    <p:sldLayoutId id="2147483664" r:id="rId9"/>
    <p:sldLayoutId id="2147483660" r:id="rId10"/>
    <p:sldLayoutId id="21474836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811339"/>
          </a:solidFill>
          <a:latin typeface="Cantata One" panose="02060503070700060704" pitchFamily="18" charset="0"/>
          <a:ea typeface="+mj-ea"/>
          <a:cs typeface="+mj-cs"/>
        </a:defRPr>
      </a:lvl1pPr>
    </p:titleStyle>
    <p:bodyStyle>
      <a:lvl1pPr marL="449263" indent="-346075" algn="l" defTabSz="914400" rtl="0" eaLnBrk="1" latinLnBrk="0" hangingPunct="1">
        <a:lnSpc>
          <a:spcPts val="2280"/>
        </a:lnSpc>
        <a:spcBef>
          <a:spcPts val="0"/>
        </a:spcBef>
        <a:buFontTx/>
        <a:buBlip>
          <a:blip r:embed="rId13"/>
        </a:buBlip>
        <a:tabLst/>
        <a:defRPr sz="1900" b="0" i="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5" y="1527142"/>
            <a:ext cx="9899100" cy="429779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sz="2000" b="1" dirty="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2B72B96-E621-BE49-BFD8-4D54513DC0C9}"/>
              </a:ext>
            </a:extLst>
          </p:cNvPr>
          <p:cNvSpPr txBox="1">
            <a:spLocks/>
          </p:cNvSpPr>
          <p:nvPr/>
        </p:nvSpPr>
        <p:spPr>
          <a:xfrm>
            <a:off x="720001" y="2571858"/>
            <a:ext cx="11120066" cy="113420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rgbClr val="811339"/>
                </a:solidFill>
                <a:latin typeface="Cantata One" panose="02060503070700060704" pitchFamily="18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cs-CZ" sz="4400" dirty="0">
                <a:solidFill>
                  <a:srgbClr val="821932"/>
                </a:solidFill>
              </a:rPr>
              <a:t>Kvalita života ve Štětí</a:t>
            </a:r>
            <a:endParaRPr lang="cs-CZ" sz="4400" dirty="0">
              <a:solidFill>
                <a:srgbClr val="821932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720001" y="3969337"/>
            <a:ext cx="10761080" cy="284293"/>
          </a:xfrm>
          <a:prstGeom prst="rect">
            <a:avLst/>
          </a:prstGeom>
        </p:spPr>
        <p:txBody>
          <a:bodyPr/>
          <a:lstStyle>
            <a:lvl1pPr marL="449263" indent="-346075" algn="l" defTabSz="914400" rtl="0" eaLnBrk="1" latinLnBrk="0" hangingPunct="1">
              <a:lnSpc>
                <a:spcPts val="2280"/>
              </a:lnSpc>
              <a:spcBef>
                <a:spcPts val="0"/>
              </a:spcBef>
              <a:buFontTx/>
              <a:buBlip>
                <a:blip r:embed="rId4"/>
              </a:buBlip>
              <a:tabLst/>
              <a:defRPr sz="1900" b="0" i="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188" indent="0">
              <a:buNone/>
            </a:pPr>
            <a:r>
              <a:rPr lang="cs-CZ" sz="2000" b="1" dirty="0">
                <a:solidFill>
                  <a:srgbClr val="595959"/>
                </a:solidFill>
                <a:latin typeface="Georgia" panose="02040502050405020303" pitchFamily="18" charset="0"/>
              </a:rPr>
              <a:t>Prezentace STEM pro kulatý stůl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48FBED9-2AE0-9241-8357-629C85E6F85C}"/>
              </a:ext>
            </a:extLst>
          </p:cNvPr>
          <p:cNvSpPr txBox="1">
            <a:spLocks/>
          </p:cNvSpPr>
          <p:nvPr/>
        </p:nvSpPr>
        <p:spPr>
          <a:xfrm>
            <a:off x="706055" y="5358891"/>
            <a:ext cx="9303677" cy="308610"/>
          </a:xfrm>
          <a:prstGeom prst="rect">
            <a:avLst/>
          </a:prstGeom>
        </p:spPr>
        <p:txBody>
          <a:bodyPr/>
          <a:lstStyle>
            <a:lvl1pPr marL="449263" indent="-346075" algn="l" defTabSz="914400" rtl="0" eaLnBrk="1" latinLnBrk="0" hangingPunct="1">
              <a:lnSpc>
                <a:spcPts val="2280"/>
              </a:lnSpc>
              <a:spcBef>
                <a:spcPts val="0"/>
              </a:spcBef>
              <a:buFontTx/>
              <a:buBlip>
                <a:blip r:embed="rId4"/>
              </a:buBlip>
              <a:tabLst/>
              <a:defRPr sz="1900" b="0" i="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188" indent="0">
              <a:buNone/>
            </a:pPr>
            <a:r>
              <a:rPr lang="cs-CZ" sz="1400" dirty="0">
                <a:solidFill>
                  <a:srgbClr val="595959"/>
                </a:solidFill>
                <a:latin typeface="Georgia" panose="02040502050405020303" pitchFamily="18" charset="0"/>
              </a:rPr>
              <a:t>9. září 2021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C52B5B1-C77D-4A84-8737-4E320FA90B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01" y="180826"/>
            <a:ext cx="1295788" cy="14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3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91" y="235671"/>
            <a:ext cx="10897295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Kvalita života ve Štětí – negativně hodnocené oblasti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6" name="Graf 5"/>
          <p:cNvGraphicFramePr/>
          <p:nvPr/>
        </p:nvGraphicFramePr>
        <p:xfrm>
          <a:off x="744279" y="956929"/>
          <a:ext cx="10430539" cy="506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60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Bezpečnost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Štětí se potýká se zvýšenou kriminalitou.</a:t>
            </a:r>
          </a:p>
          <a:p>
            <a:r>
              <a:rPr lang="cs-CZ" dirty="0">
                <a:latin typeface="Georgia" panose="02040502050405020303" pitchFamily="18" charset="0"/>
              </a:rPr>
              <a:t>Ze svého rozpočtu vynakládá na bezpečnost nadprůměrné částky (8 % z rozpočtu).</a:t>
            </a:r>
          </a:p>
          <a:p>
            <a:r>
              <a:rPr lang="cs-CZ" dirty="0">
                <a:latin typeface="Georgia" panose="02040502050405020303" pitchFamily="18" charset="0"/>
              </a:rPr>
              <a:t>Vykazuje mírně nižší nehodovost. </a:t>
            </a:r>
          </a:p>
          <a:p>
            <a:r>
              <a:rPr lang="cs-CZ" dirty="0">
                <a:latin typeface="Georgia" panose="02040502050405020303" pitchFamily="18" charset="0"/>
              </a:rPr>
              <a:t>Mírně vyšší míra požárů.</a:t>
            </a:r>
          </a:p>
          <a:p>
            <a:r>
              <a:rPr lang="cs-CZ" dirty="0">
                <a:latin typeface="Georgia" panose="02040502050405020303" pitchFamily="18" charset="0"/>
              </a:rPr>
              <a:t>Vysoké riziko povodní, velká část zástavby se nachází v zátopových oblastech, nebo v jejich vyšších pásmech.</a:t>
            </a: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A963A4DC-9C65-454F-B5FB-65EB1129E005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" t="2833" r="32650" b="35482"/>
          <a:stretch/>
        </p:blipFill>
        <p:spPr bwMode="auto">
          <a:xfrm>
            <a:off x="6255327" y="2474067"/>
            <a:ext cx="5181600" cy="37028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040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Zdraví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ORP Litoměřice 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vykazuje nízkou naději na dožití (80,4 ženy, průměr 81,6; 74,2 muži, průměr 75,7).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Vysoká incidence novotvarů (plíce, tlusté střevo) a oběhových chorob jako příčin úmrtí.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Zvýšená incidence úmrtí na infekční a parazitární choroby a z vnějších příčin.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ORP naopak </a:t>
            </a:r>
            <a:r>
              <a:rPr lang="cs-CZ" sz="1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nevykazuje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zvýšenou incidenci sebevražd, ani úmrtí souvisejících s alkoholem nebo drogovou závislostí.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Dostupnost lékařské péče je na republikovém průměru. Štětí má dostatek praktickýc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 lékařů, méně lékařů dětských, nedostatečné je množství zubařů.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C5455944-1AA4-4EBD-8D06-F87571A60F37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" r="32319" b="35419"/>
          <a:stretch/>
        </p:blipFill>
        <p:spPr bwMode="auto">
          <a:xfrm>
            <a:off x="6172200" y="2150418"/>
            <a:ext cx="5181600" cy="3701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100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Vzdělání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82BBEF4-10E9-445E-BBE9-E0A4B779CA23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" r="32540" b="35561"/>
          <a:stretch/>
        </p:blipFill>
        <p:spPr bwMode="auto">
          <a:xfrm>
            <a:off x="6172200" y="2148565"/>
            <a:ext cx="5181600" cy="37054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3838CE12-343E-4C3A-873D-E1F3ECB9B5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Štětí je jen málo obyvatel s vyšším vzděláním. VŠ má méně než 5 % obyvatel (blízko minimu).Výrazně chybí i lidé s maturitou – 24 % (průměr 27 %).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Průměrná kapacita a naplněnost MŠ, tedy relativně vysoká.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počet volných míst na ZŠ. Vysoká kapacita, malá naplněnost.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Průměrná variabilita SŠ, ale horší dostupnost a slabé výsledky SŠ, za ty je částečně zodpovědná absence gymnázia.</a:t>
            </a:r>
          </a:p>
        </p:txBody>
      </p:sp>
    </p:spTree>
    <p:extLst>
      <p:ext uri="{BB962C8B-B14F-4D97-AF65-F5344CB8AC3E}">
        <p14:creationId xmlns:p14="http://schemas.microsoft.com/office/powerpoint/2010/main" val="133851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Životní prostředí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3838CE12-343E-4C3A-873D-E1F3ECB9B5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má relativně málo městské zeleně (34 %, průměr 44 %), a méně pozorovaných živočišných druhů, avšak relativně vysoký podíl přirozených přírodních stanovišť (14,7 %, průměr 13,1 %). 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Výhodou je blízkost několika CHKO.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se i přes výraznou průmyslovou výrobu daří udržovat nízké emise.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Imise pevných částic jsou průměrné.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Imise oxidů dusíku a benzenu jsou vysoké stejně jako ve zbytku regionu.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hodnoty kadmia a arsenu.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0E05869-FAF9-4162-BB75-A43F5E4F9D73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32430" b="35814"/>
          <a:stretch/>
        </p:blipFill>
        <p:spPr bwMode="auto">
          <a:xfrm>
            <a:off x="6172200" y="2151582"/>
            <a:ext cx="5181600" cy="3667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752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Mezilidské vztahy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3838CE12-343E-4C3A-873D-E1F3ECB9B5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Obyvatelé Štětí jsou velmi aktivní v organizovaném sportu a průměrně aktivní v zapsaných spolcích.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nabízí průměrné množství kapacit na ZUŠ a jazykových školách, i v oblasti zájmového vzdělávání.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Štětí je však velmi vysoká rozvodovost (68 % svateb, 3 rozvody na 1000 obyvatel ročně).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Mírně vyšší je i míra interrupcí (3,9 na 1000 osob), ta je však ve srovnání se zbytkem regionu nízká.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2F1FFC5C-8024-4C0D-A4D3-475939525F1B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0" r="32540" b="35561"/>
          <a:stretch/>
        </p:blipFill>
        <p:spPr bwMode="auto">
          <a:xfrm>
            <a:off x="6172200" y="2157018"/>
            <a:ext cx="5181600" cy="36885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9444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Příjmy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3838CE12-343E-4C3A-873D-E1F3ECB9B5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si v oblasti obecních příjmů stojí velice dobře.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Hospodaří bez dluhu, avšak se schodkem.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běžné výdaje (18 321 Kč/os/rok, průměr 15 992 Kč), přestože neplní funkci ORP.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Méně hmotného majetku.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příjmy z vlastní činnosti (2944 Kč/os/rok, Ústecko 1370 Kč/os/rok).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Schopnost získávat kapitál pro investice (938 Kč/os/rok, průměr 804 Kč/os/rok)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Opatrné investice (16 % rozpočtu, průměr 27 %).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42E2F5A-3A48-46BE-BDA9-753F7A81E61F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3" r="32430" b="35137"/>
          <a:stretch/>
        </p:blipFill>
        <p:spPr bwMode="auto">
          <a:xfrm>
            <a:off x="6172200" y="2244435"/>
            <a:ext cx="5181600" cy="36909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400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Infrastruktura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Poloha na okraji kraje.</a:t>
            </a:r>
          </a:p>
          <a:p>
            <a:r>
              <a:rPr lang="cs-CZ" dirty="0">
                <a:latin typeface="Georgia" panose="02040502050405020303" pitchFamily="18" charset="0"/>
              </a:rPr>
              <a:t>Nevykonává funkci ORP.</a:t>
            </a:r>
          </a:p>
          <a:p>
            <a:r>
              <a:rPr lang="cs-CZ" dirty="0">
                <a:latin typeface="Georgia" panose="02040502050405020303" pitchFamily="18" charset="0"/>
              </a:rPr>
              <a:t>Dobrá dojezdová doba do krajského města.</a:t>
            </a:r>
          </a:p>
          <a:p>
            <a:r>
              <a:rPr lang="cs-CZ" dirty="0">
                <a:latin typeface="Georgia" panose="02040502050405020303" pitchFamily="18" charset="0"/>
              </a:rPr>
              <a:t>Policie je dostupná, avšak nižší dostupnost nemocnice.</a:t>
            </a:r>
          </a:p>
          <a:p>
            <a:r>
              <a:rPr lang="cs-CZ" dirty="0">
                <a:latin typeface="Georgia" panose="02040502050405020303" pitchFamily="18" charset="0"/>
              </a:rPr>
              <a:t>Menší hustota zastávek veřejné dopravy.</a:t>
            </a:r>
          </a:p>
          <a:p>
            <a:r>
              <a:rPr lang="cs-CZ" dirty="0">
                <a:latin typeface="Georgia" panose="02040502050405020303" pitchFamily="18" charset="0"/>
              </a:rPr>
              <a:t>Menší dostupnost občanské vybavenosti (bankovní služby, pošta, obchody s potravinami, kulturní instituce). </a:t>
            </a:r>
          </a:p>
          <a:p>
            <a:r>
              <a:rPr lang="cs-CZ" dirty="0">
                <a:latin typeface="Georgia" panose="02040502050405020303" pitchFamily="18" charset="0"/>
              </a:rPr>
              <a:t>Tyto služby přitom budou chybět zejména mladším a aktivním obyvatelům, kteří Štětí mohou nejpravděpodobněji opouštět.</a:t>
            </a:r>
          </a:p>
          <a:p>
            <a:endParaRPr lang="cs-CZ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dirty="0">
              <a:latin typeface="Georgia" panose="02040502050405020303" pitchFamily="18" charset="0"/>
            </a:endParaRP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903E4924-87B5-4BA4-ADEB-946BB5302077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4" r="32540" b="35479"/>
          <a:stretch/>
        </p:blipFill>
        <p:spPr bwMode="auto">
          <a:xfrm>
            <a:off x="6172200" y="2159250"/>
            <a:ext cx="5181600" cy="3684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5766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91" y="235671"/>
            <a:ext cx="10897295" cy="980388"/>
          </a:xfrm>
        </p:spPr>
        <p:txBody>
          <a:bodyPr>
            <a:noAutofit/>
          </a:bodyPr>
          <a:lstStyle/>
          <a:p>
            <a:r>
              <a:rPr lang="cs-CZ" sz="3200" dirty="0">
                <a:latin typeface="Georgia" panose="02040502050405020303" pitchFamily="18" charset="0"/>
              </a:rPr>
              <a:t>Investice do budoucna: hlavně byty a podpora sportu, dětí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7" name="Graf 6"/>
          <p:cNvGraphicFramePr/>
          <p:nvPr/>
        </p:nvGraphicFramePr>
        <p:xfrm>
          <a:off x="3402418" y="797441"/>
          <a:ext cx="8260494" cy="519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84791" y="1491371"/>
            <a:ext cx="2681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/>
              <a:t>„Představte si nyní, že můžete sám(a) rozhodnout, kam investovat ve Štětí během nejbližších dvou let několik milionů korun. </a:t>
            </a:r>
          </a:p>
          <a:p>
            <a:pPr algn="ctr"/>
            <a:r>
              <a:rPr lang="cs-CZ" i="1" dirty="0"/>
              <a:t>Kam byste tyto prostředky Vy osobně směřoval(a)?“</a:t>
            </a:r>
          </a:p>
        </p:txBody>
      </p:sp>
    </p:spTree>
    <p:extLst>
      <p:ext uri="{BB962C8B-B14F-4D97-AF65-F5344CB8AC3E}">
        <p14:creationId xmlns:p14="http://schemas.microsoft.com/office/powerpoint/2010/main" val="2289535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Bydlení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Nemovitosti jsou v regionálním srovnání celkem drahé. 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Vysoké jsou ceny prodejů i nájmů. 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Nabídka na trhu je méně flexibilní – vysoký podíl prodejů vůči nájmům.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cenu nevyvažuje vyšší kvalita bydlení. Převládají panelové domy, vystavěné naráz ve stejném období. 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kvalitu bydlení by mohly poskytnout rodinné domy, starší zástavba s fungujícími lokálními službami a celkově příjemný ráz organicky se vyvíjejícího městského prostředí. 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6500932-00C9-4508-ABFE-79417D8D17D9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0" r="32650" b="35421"/>
          <a:stretch/>
        </p:blipFill>
        <p:spPr bwMode="auto">
          <a:xfrm>
            <a:off x="6172200" y="2149818"/>
            <a:ext cx="5181600" cy="37029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376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35671"/>
            <a:ext cx="10389886" cy="980388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Georgia" panose="02040502050405020303" pitchFamily="18" charset="0"/>
              </a:rPr>
              <a:t>Kontext a součásti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377" y="996250"/>
            <a:ext cx="10605786" cy="4991311"/>
          </a:xfrm>
        </p:spPr>
        <p:txBody>
          <a:bodyPr>
            <a:noAutofit/>
          </a:bodyPr>
          <a:lstStyle/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STEM je spolu s DATLAB realizátorem projektu TAČR ETA „Kvalita života v obcích“. 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Cílem projektu je: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1) vytvořit databázi indikátorů kvality života na úrovni obcí, která by umožnila identifikaci silných a slabých stránek obcí a problémových lokalit, 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2) sestavit metodiku zkoumání kvality života v obci.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b="1" dirty="0">
                <a:latin typeface="Georgia" panose="02040502050405020303" pitchFamily="18" charset="0"/>
              </a:rPr>
              <a:t>Činnosti:</a:t>
            </a: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Analýza indikátorů z databáze kvality života v obcích (pohled po dimenzích)</a:t>
            </a: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Dotazníkové šetření kvality života mezi obyvateli Štětí a místních částí</a:t>
            </a: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Panel expertů: pohled zástupců vedení města, zástupců zaměstnavatelů, kulturních a dalších institucí na situaci ve městě a porovnání se zjištěními z databáze a průzkumu mínění obyvatel</a:t>
            </a:r>
          </a:p>
          <a:p>
            <a:pPr marL="723900" lvl="2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solidFill>
                <a:srgbClr val="811339"/>
              </a:solidFill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81778-3CD7-294B-BF4D-3B4B0B5A7F8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772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4" y="235671"/>
            <a:ext cx="10759072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Pracovní příležitosti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974633"/>
            <a:ext cx="11632019" cy="1892594"/>
          </a:xfrm>
        </p:spPr>
        <p:txBody>
          <a:bodyPr>
            <a:noAutofit/>
          </a:bodyPr>
          <a:lstStyle/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Dvoutřetinová většina obyvatel Štětí (69 %) hodnotí nabídku pracovních příležitostí ve městě pozitivně. Kladný přístup je významně častější mezi muži (79 %) než ženami (59 %). V závislosti na vzdělání nebo věku rozdíly významné nejsou. 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Zároveň pro jednoznačnou většinu obyvatel (91 %) jsou papírny seriózním a vyhledávaným zaměstnavatelem, resp. dobrým sousedem s kladným přínosem pro město (88 %). </a:t>
            </a: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20</a:t>
            </a:fld>
            <a:endParaRPr lang="cs-CZ"/>
          </a:p>
        </p:txBody>
      </p:sp>
      <p:graphicFrame>
        <p:nvGraphicFramePr>
          <p:cNvPr id="9" name="Graf 8"/>
          <p:cNvGraphicFramePr/>
          <p:nvPr/>
        </p:nvGraphicFramePr>
        <p:xfrm>
          <a:off x="1839432" y="2668329"/>
          <a:ext cx="8697433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54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Zaměstnanost a práce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283677"/>
            <a:ext cx="5571479" cy="4893286"/>
          </a:xfrm>
        </p:spPr>
        <p:txBody>
          <a:bodyPr>
            <a:noAutofit/>
          </a:bodyPr>
          <a:lstStyle/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Ve Štětí je velice vysoký podíl průmyslu (40 %) a to zejména na úkor služeb (49 %).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Méně živnostníků i drobného podnikání. 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Nabídka pracovních míst je mírně podprůměrná a je prakticky výhradně orientována na absolventy ZŠ.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má vysokou nezaměstnanost (6 %). Zde však trend ukazuje možný pokles. Vysoká je nezaměstnanost mladých a osob v předdůchodovém věku. 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Vyšší zastoupení exekucí (15 %), zde si však vede lépe ve srovnání s krajem. Exekuce se rovněž nekoncentrují do citlivých sociálních skupin, je jich méně, na mírně nižší částky.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3 % obyvatel žijí v sociálně vyloučených lokalitách.</a:t>
            </a:r>
            <a:endParaRPr lang="en-GB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C91D7AA-43CC-4947-8A3A-60F1A80463B1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" r="32540" b="35561"/>
          <a:stretch/>
        </p:blipFill>
        <p:spPr bwMode="auto">
          <a:xfrm>
            <a:off x="6488722" y="2161289"/>
            <a:ext cx="4865077" cy="3680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118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4" y="235671"/>
            <a:ext cx="10759072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Obyvatelé Štětí jsou většinově spokojeni s vedením města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446029"/>
            <a:ext cx="11632019" cy="1892594"/>
          </a:xfrm>
        </p:spPr>
        <p:txBody>
          <a:bodyPr>
            <a:noAutofit/>
          </a:bodyPr>
          <a:lstStyle/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Nespokojena je necelá třetina obyvatel (30 %). Tento podíl je poněkud vyšší mezi lidmi s vysokoškolským vzděláním (36 %) a pak také mezi těmi, kteří se pravidelně zajímají o to, co se ve městě děje (36 %). </a:t>
            </a: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22</a:t>
            </a:fld>
            <a:endParaRPr lang="cs-CZ"/>
          </a:p>
        </p:txBody>
      </p:sp>
      <p:graphicFrame>
        <p:nvGraphicFramePr>
          <p:cNvPr id="8" name="Graf 7"/>
          <p:cNvGraphicFramePr/>
          <p:nvPr/>
        </p:nvGraphicFramePr>
        <p:xfrm>
          <a:off x="1371601" y="2991537"/>
          <a:ext cx="9675627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808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4" y="235671"/>
            <a:ext cx="10759072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Prostor pro participaci občanů na dění ve městě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048031"/>
            <a:ext cx="11632019" cy="1892594"/>
          </a:xfrm>
        </p:spPr>
        <p:txBody>
          <a:bodyPr>
            <a:noAutofit/>
          </a:bodyPr>
          <a:lstStyle/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Většina obyvatel (64 %) je spokojena s komunikací města vůči občanům a cítí se být dostatečně informována. Podle očekávání se míra pozitivního hodnocení zvyšuje s věkem (18-29 let: 49 %, 60 a více let: 75 %).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Jen mírně nižší podíl, stále většinový (59 %), je spokojen s mírou participace občanů, kterou vedení města nabízí. </a:t>
            </a: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23</a:t>
            </a:fld>
            <a:endParaRPr lang="cs-CZ"/>
          </a:p>
        </p:txBody>
      </p:sp>
      <p:graphicFrame>
        <p:nvGraphicFramePr>
          <p:cNvPr id="6" name="Graf 5"/>
          <p:cNvGraphicFramePr/>
          <p:nvPr/>
        </p:nvGraphicFramePr>
        <p:xfrm>
          <a:off x="1031358" y="2751329"/>
          <a:ext cx="9962707" cy="299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040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Občanská angažovanost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Jen málo občanů se aktivně zapojuje do politického dění v obci.</a:t>
            </a:r>
          </a:p>
          <a:p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Volební chování charakterizuje nízká volební účast (39 %, průměr 46 %), podpora extrémistických stran (13 %, průměr 9 %) a KSČM (20 %, průměr 14 %).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Volební soutěž je 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spíše opatrná, méně kandidátů, jak vzhledem k populaci (14 na 1000), tak k počtu dostupných křesel (4).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Chybějí data o transparenci hospodaření, schopnost získávat rozpočtové prostředky, je pak spíše nižší.</a:t>
            </a: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B1C7490E-0A66-4B91-A850-38B35BD8365C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" r="32871" b="35278"/>
          <a:stretch/>
        </p:blipFill>
        <p:spPr bwMode="auto">
          <a:xfrm>
            <a:off x="6172200" y="2133757"/>
            <a:ext cx="5181600" cy="37350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23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Demografie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má demografickou strukturu blízkou ostatním podobným obcím.</a:t>
            </a:r>
          </a:p>
          <a:p>
            <a:r>
              <a:rPr lang="cs-CZ" sz="20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roblémem je však velké množství lidí, kteří se stěhují pryč. </a:t>
            </a:r>
            <a:r>
              <a:rPr lang="cs-CZ" sz="2000" b="1" dirty="0">
                <a:latin typeface="Georgia" panose="02040502050405020303" pitchFamily="18" charset="0"/>
              </a:rPr>
              <a:t>Štětí má extrémní záporné migrační saldo.</a:t>
            </a:r>
          </a:p>
          <a:p>
            <a:r>
              <a:rPr lang="cs-CZ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Georgia" panose="02040502050405020303" pitchFamily="18" charset="0"/>
              </a:rPr>
              <a:t>Porodnost i úmrtnost ve Štětí jsou v oblasti průměru.</a:t>
            </a:r>
          </a:p>
          <a:p>
            <a:r>
              <a:rPr lang="cs-CZ" sz="2000" dirty="0">
                <a:latin typeface="Georgia" panose="02040502050405020303" pitchFamily="18" charset="0"/>
              </a:rPr>
              <a:t>Stejně je na tom i dětská a starobní závislost.</a:t>
            </a:r>
          </a:p>
          <a:p>
            <a:r>
              <a:rPr lang="cs-CZ" sz="2000" dirty="0">
                <a:latin typeface="Georgia" panose="02040502050405020303" pitchFamily="18" charset="0"/>
              </a:rPr>
              <a:t>Věk a jeho vývoj je průměrný (42, mírný nárůst)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2ED14188-323C-47AE-A30D-325F13027E7D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" t="3021" r="32980" b="35561"/>
          <a:stretch/>
        </p:blipFill>
        <p:spPr bwMode="auto">
          <a:xfrm>
            <a:off x="6273800" y="2540000"/>
            <a:ext cx="5181600" cy="37531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021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750" y="4153659"/>
            <a:ext cx="4264431" cy="57960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www.stem.cz</a:t>
            </a:r>
          </a:p>
          <a:p>
            <a:pPr>
              <a:lnSpc>
                <a:spcPct val="100000"/>
              </a:lnSpc>
            </a:pPr>
            <a:endParaRPr lang="cs-CZ" sz="2800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cs-CZ" sz="28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cs-CZ" sz="2800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B3667FA-0B42-443B-9989-2A9C896E6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406" y="1987797"/>
            <a:ext cx="6351763" cy="148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35671"/>
            <a:ext cx="10389886" cy="980388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Georgia" panose="02040502050405020303" pitchFamily="18" charset="0"/>
              </a:rPr>
              <a:t>Kvantitativní výzkum mezi obyvateli Štětí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62" y="1119342"/>
            <a:ext cx="10605786" cy="4991311"/>
          </a:xfrm>
        </p:spPr>
        <p:txBody>
          <a:bodyPr>
            <a:noAutofit/>
          </a:bodyPr>
          <a:lstStyle/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b="1" dirty="0">
                <a:latin typeface="Georgia" panose="02040502050405020303" pitchFamily="18" charset="0"/>
              </a:rPr>
              <a:t>Metodologie výzkumu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 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dirty="0">
                <a:latin typeface="Georgia" panose="02040502050405020303" pitchFamily="18" charset="0"/>
              </a:rPr>
              <a:t>Metoda sběru dat: osobní dotazování školenými tazateli (CAPI)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dirty="0">
                <a:latin typeface="Georgia" panose="02040502050405020303" pitchFamily="18" charset="0"/>
              </a:rPr>
              <a:t>Soubor reprezentuje: dospělou populaci města Štětí a obcí spadajících do jeho katastru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dirty="0">
                <a:latin typeface="Georgia" panose="02040502050405020303" pitchFamily="18" charset="0"/>
              </a:rPr>
              <a:t>Metodika výběru: kvótní výběr podle kritérií pohlaví, věk, vzdělání, město/obce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dirty="0">
                <a:latin typeface="Georgia" panose="02040502050405020303" pitchFamily="18" charset="0"/>
              </a:rPr>
              <a:t>Dotázáno: 494 osob starších 18 let (418 obyvatel Štětí a 76 obyvatel okolních obcí)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r>
              <a:rPr lang="cs-CZ" sz="2000" dirty="0">
                <a:latin typeface="Georgia" panose="02040502050405020303" pitchFamily="18" charset="0"/>
              </a:rPr>
              <a:t>Termín dotazování: 10. – 19. 5. 2021</a:t>
            </a: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7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Databáze – metodika hodnocení kvality života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6431"/>
            <a:ext cx="9976338" cy="4840532"/>
          </a:xfrm>
        </p:spPr>
        <p:txBody>
          <a:bodyPr>
            <a:normAutofit fontScale="92500" lnSpcReduction="10000"/>
          </a:bodyPr>
          <a:lstStyle/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Databáze hodnotí kvalitu života 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na základě mnoha 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ukazatelů, které byly navrženy tak, aby umožnily zhodnotit nejrůznější aspekty kvality života ve všech 6258 obcích ČR. 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Tyto ukazatele jsou dále sdruženy do jedenácti oblastí (dimenzí), např. zdraví, životní prostředí nebo bydlení. Pro každou z oblastí je navržen složený indikátor, který hodnotí danou oblast jako celek.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Požadavky na ukazatele:</a:t>
            </a:r>
          </a:p>
          <a:p>
            <a:pPr lvl="1"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Dostupnost pro všechny obce (nelze využít průzkumy veřejného mínění, jen velmi omezeně data z vyšších územních celků)</a:t>
            </a:r>
          </a:p>
          <a:p>
            <a:pPr lvl="1"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Smysluplnost pro všechny velikosti obcí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Metodika výpočtu odpovídá těmto požadavkům, je třeba se vyhnout přímému srovnání hodnot s jinými zdroji.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 konstrukci složených indikátorů jsou jednotlivé ukazatele matematicky upraveny </a:t>
            </a: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tak, aby vyšší hodnota odpovídala vyšší kvalitě života. Hodnocení se opírá o sociálně sdílené normy požadavků na kvalitu života a specifický kontext ČR.</a:t>
            </a:r>
            <a:endParaRPr lang="en-GB" sz="1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6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1D4D66-A5FE-4DD1-8418-3BD53326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E2016"/>
                </a:solidFill>
                <a:latin typeface="Georgia" panose="02040502050405020303" pitchFamily="18" charset="0"/>
              </a:rPr>
              <a:t>Štětí v databázi</a:t>
            </a:r>
            <a:endParaRPr lang="en-GB" dirty="0">
              <a:solidFill>
                <a:srgbClr val="9E201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3AF160-0184-4B83-9B36-C9E907134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008418" cy="4351338"/>
          </a:xfrm>
        </p:spPr>
        <p:txBody>
          <a:bodyPr>
            <a:normAutofit/>
          </a:bodyPr>
          <a:lstStyle/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Celkem 6258 obcí.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Štětí v kategorii 5 – 20 000 obyvatel s dalšími 215 obcemi.</a:t>
            </a:r>
          </a:p>
          <a:p>
            <a:pPr indent="457200" algn="just">
              <a:lnSpc>
                <a:spcPct val="130000"/>
              </a:lnSpc>
              <a:spcAft>
                <a:spcPts val="4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Srovnání s krajským průměrem srovnatelně velkých obcí v Ústeckém kraji (celkem 18 obcí, viz. tabulka)</a:t>
            </a:r>
            <a:endParaRPr lang="cs-CZ" dirty="0">
              <a:latin typeface="Georgia" panose="02040502050405020303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91DF71E-7254-4908-B347-52910EA21700}"/>
              </a:ext>
            </a:extLst>
          </p:cNvPr>
          <p:cNvGraphicFramePr>
            <a:graphicFrameLocks noGrp="1"/>
          </p:cNvGraphicFramePr>
          <p:nvPr/>
        </p:nvGraphicFramePr>
        <p:xfrm>
          <a:off x="6899565" y="1690687"/>
          <a:ext cx="4454236" cy="4351342"/>
        </p:xfrm>
        <a:graphic>
          <a:graphicData uri="http://schemas.openxmlformats.org/drawingml/2006/table">
            <a:tbl>
              <a:tblPr firstRow="1" firstCol="1" bandRow="1"/>
              <a:tblGrid>
                <a:gridCol w="2907671">
                  <a:extLst>
                    <a:ext uri="{9D8B030D-6E8A-4147-A177-3AD203B41FA5}">
                      <a16:colId xmlns:a16="http://schemas.microsoft.com/office/drawing/2014/main" val="93002195"/>
                    </a:ext>
                  </a:extLst>
                </a:gridCol>
                <a:gridCol w="1546565">
                  <a:extLst>
                    <a:ext uri="{9D8B030D-6E8A-4147-A177-3AD203B41FA5}">
                      <a16:colId xmlns:a16="http://schemas.microsoft.com/office/drawing/2014/main" val="3530397756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Název obce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 obyvatel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0361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Česká Kamenice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5247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7724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Jílové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5147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3249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Rumburk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11082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84742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Šluknov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5615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29784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Varnsdorf 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15297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5593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Jirkov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19299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0528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Kadaň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18202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38504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Klášterec nad Ohří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14533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10301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Lovosice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8837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62374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Roudnice nad Labem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12967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30154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Štětí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8685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40487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Louny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18351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5730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Podbořany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6368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03269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Žatec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19133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6503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Bílina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17166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9762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Dubí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7870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1616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Duchcov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8517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68710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Krupka</a:t>
                      </a:r>
                      <a:endParaRPr lang="en-GB" sz="11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12624</a:t>
                      </a:r>
                      <a:endParaRPr lang="en-GB" sz="11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3357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7065E2E-E3E9-4D42-930A-02779E0B8432}"/>
              </a:ext>
            </a:extLst>
          </p:cNvPr>
          <p:cNvSpPr txBox="1"/>
          <p:nvPr/>
        </p:nvSpPr>
        <p:spPr>
          <a:xfrm>
            <a:off x="6788729" y="1425329"/>
            <a:ext cx="4747490" cy="260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Srovnatelně velké obce v Ústeckém kraji (5 až 20 tisíc obyvatel)</a:t>
            </a:r>
            <a:endParaRPr lang="en-GB" sz="11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4" y="235671"/>
            <a:ext cx="10759072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Obyvatelé Štětí jsou obecně se životem ve městě většinou spokojeni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446029"/>
            <a:ext cx="11632019" cy="1892594"/>
          </a:xfrm>
        </p:spPr>
        <p:txBody>
          <a:bodyPr>
            <a:noAutofit/>
          </a:bodyPr>
          <a:lstStyle/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86 % spokojených se životem ve městě, ovšem převažuje umírněná spokojenost.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Velmi spokojeni jsou méně často lidé se středoškolským vzděláním (13 %) a v mladším středním věku (15 %).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6" name="Graf 5"/>
          <p:cNvGraphicFramePr/>
          <p:nvPr/>
        </p:nvGraphicFramePr>
        <p:xfrm>
          <a:off x="1007141" y="2270051"/>
          <a:ext cx="10389886" cy="213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1007142" y="4614530"/>
          <a:ext cx="10389886" cy="149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08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35671"/>
            <a:ext cx="10389886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Pevný citový vztah k městu má ale menšina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62" y="1010093"/>
            <a:ext cx="11002380" cy="2328530"/>
          </a:xfrm>
        </p:spPr>
        <p:txBody>
          <a:bodyPr>
            <a:noAutofit/>
          </a:bodyPr>
          <a:lstStyle/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Nejčastěji je zastoupen postoj, že si lidé ve městě zvykli a neradi by se stěhovali jinam.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Pevnou vazbu ke Štětí má čtvrtina obyvatel. Častěji jde o lidi starší 60 let, resp. ve věku 44 až 59 let, lidi s nižším vzděláním (ZŠ nebo vyučení: 30 %), obyvatele rodinných domů (34 %).</a:t>
            </a: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r>
              <a:rPr lang="cs-CZ" sz="1800" dirty="0">
                <a:latin typeface="Georgia" panose="02040502050405020303" pitchFamily="18" charset="0"/>
              </a:rPr>
              <a:t>Čtvrtina naopak nemá k městu nijak silný vztah a klidně by se odstěhovala. Bohužel je tato odpověď častější mezi mladými lidmi do 30 let (41 %) a pak také mezi lidmi, kteří ve městě žijí 10 a méně let.</a:t>
            </a:r>
            <a:endParaRPr lang="cs-CZ" sz="1800" dirty="0">
              <a:latin typeface="Georgia" panose="02040502050405020303" pitchFamily="18" charset="0"/>
              <a:ea typeface="+mn-ea"/>
            </a:endParaRPr>
          </a:p>
          <a:p>
            <a:pPr marL="609600" lvl="1" indent="-342900">
              <a:lnSpc>
                <a:spcPct val="100000"/>
              </a:lnSpc>
              <a:tabLst>
                <a:tab pos="266700" algn="l"/>
              </a:tabLst>
            </a:pPr>
            <a:endParaRPr lang="cs-CZ" sz="2000" dirty="0">
              <a:latin typeface="Georgia" panose="02040502050405020303" pitchFamily="18" charset="0"/>
            </a:endParaRPr>
          </a:p>
          <a:p>
            <a:pPr marL="266700" lvl="1" indent="0">
              <a:lnSpc>
                <a:spcPct val="100000"/>
              </a:lnSpc>
              <a:buNone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009650" lvl="2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1800" dirty="0">
              <a:latin typeface="Georgia" panose="02040502050405020303" pitchFamily="18" charset="0"/>
            </a:endParaRPr>
          </a:p>
          <a:p>
            <a:pPr marL="1924050" lvl="4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endParaRPr lang="cs-CZ" sz="700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7" name="Graf 6"/>
          <p:cNvGraphicFramePr/>
          <p:nvPr/>
        </p:nvGraphicFramePr>
        <p:xfrm>
          <a:off x="1499191" y="2636874"/>
          <a:ext cx="10163721" cy="3345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66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35671"/>
            <a:ext cx="10389886" cy="980388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Georgia" panose="02040502050405020303" pitchFamily="18" charset="0"/>
              </a:rPr>
              <a:t>Silné a slabé stránky života ve Štětí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1A7E-F0E9-744D-974D-7F4D6D55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99" y="988291"/>
            <a:ext cx="10253519" cy="49887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cs-CZ" dirty="0">
              <a:latin typeface="Calibri "/>
            </a:endParaRPr>
          </a:p>
          <a:p>
            <a:endParaRPr lang="cs-CZ" dirty="0">
              <a:latin typeface="Calibri 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770327" y="961427"/>
            <a:ext cx="4927660" cy="1077218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Romové, nepřizpůsobiví, přistěhovalci (27 %)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76299" y="1150118"/>
            <a:ext cx="491374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Papírny, Mondi (24 %)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6456" y="2032766"/>
            <a:ext cx="566068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Dobré životní prostředí, příroda, zeleň města (10 %)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88344" y="2716338"/>
            <a:ext cx="547273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Sportovní příležitosti, sportovní hřiště (9 %)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20433" y="3547144"/>
            <a:ext cx="54727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Kultura, kulturní akce (7 %)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20433" y="4272783"/>
            <a:ext cx="54727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Nová výstavba, modernizace města (5 %)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20433" y="4957585"/>
            <a:ext cx="54727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Památky, opravené stavby, náměstí (4 %)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82636" y="2340483"/>
            <a:ext cx="4915351" cy="461665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Bezpečnost, kriminalita, drogy (16 %)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879446" y="3073079"/>
            <a:ext cx="4602640" cy="400110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Papírny, zápach (8 %)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916668" y="3812435"/>
            <a:ext cx="4602640" cy="369332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Vedení města, problémy na radnici (6 %)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932837" y="4565055"/>
            <a:ext cx="4602640" cy="369332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Nepořádek ve městě, špína, odpadky (5 %)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879446" y="5216201"/>
            <a:ext cx="4602640" cy="369332"/>
          </a:xfrm>
          <a:prstGeom prst="rect">
            <a:avLst/>
          </a:prstGeom>
          <a:solidFill>
            <a:srgbClr val="F7636E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Bytová situace (4 %) </a:t>
            </a:r>
          </a:p>
        </p:txBody>
      </p:sp>
    </p:spTree>
    <p:extLst>
      <p:ext uri="{BB962C8B-B14F-4D97-AF65-F5344CB8AC3E}">
        <p14:creationId xmlns:p14="http://schemas.microsoft.com/office/powerpoint/2010/main" val="178190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AF5D0-FE87-F44F-83FE-542ED0A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91" y="235671"/>
            <a:ext cx="10897295" cy="98038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Georgia" panose="02040502050405020303" pitchFamily="18" charset="0"/>
              </a:rPr>
              <a:t>Kvalita života ve Štětí – pozitivně hodnocené oblasti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33E944-D4F7-41A4-996A-DF73C9B34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F81778-3CD7-294B-BF4D-3B4B0B5A7F88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6" name="Graf 5"/>
          <p:cNvGraphicFramePr/>
          <p:nvPr/>
        </p:nvGraphicFramePr>
        <p:xfrm>
          <a:off x="744279" y="956929"/>
          <a:ext cx="10430539" cy="506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6930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tlCol="0" anchor="ctr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C00000"/>
        </a:solidFill>
      </a:spPr>
      <a:bodyPr wrap="square" rtlCol="0">
        <a:sp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-template-3-out" id="{39771F50-7D6C-5F4E-BB6E-0FE3736752E9}" vid="{801C017A-1E13-884D-90AF-85C26B159B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ro-zelená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32266</TotalTime>
  <Words>1936</Words>
  <Application>Microsoft Office PowerPoint</Application>
  <PresentationFormat>Širokoúhlá obrazovka</PresentationFormat>
  <Paragraphs>211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</vt:lpstr>
      <vt:lpstr>Cantata One</vt:lpstr>
      <vt:lpstr>Faustina</vt:lpstr>
      <vt:lpstr>Georgia</vt:lpstr>
      <vt:lpstr>Roboto Condensed</vt:lpstr>
      <vt:lpstr>Roboto Condensed Light</vt:lpstr>
      <vt:lpstr>Wingdings</vt:lpstr>
      <vt:lpstr>Motiv Office</vt:lpstr>
      <vt:lpstr>Prezentace aplikace PowerPoint</vt:lpstr>
      <vt:lpstr>Kontext a součásti projektu</vt:lpstr>
      <vt:lpstr>Kvantitativní výzkum mezi obyvateli Štětí</vt:lpstr>
      <vt:lpstr>Databáze – metodika hodnocení kvality života</vt:lpstr>
      <vt:lpstr>Štětí v databázi</vt:lpstr>
      <vt:lpstr>Obyvatelé Štětí jsou obecně se životem ve městě většinou spokojeni</vt:lpstr>
      <vt:lpstr>Pevný citový vztah k městu má ale menšina</vt:lpstr>
      <vt:lpstr>Silné a slabé stránky života ve Štětí</vt:lpstr>
      <vt:lpstr>Kvalita života ve Štětí – pozitivně hodnocené oblasti</vt:lpstr>
      <vt:lpstr>Kvalita života ve Štětí – negativně hodnocené oblasti</vt:lpstr>
      <vt:lpstr>Bezpečnost</vt:lpstr>
      <vt:lpstr>Zdraví</vt:lpstr>
      <vt:lpstr>Vzdělání</vt:lpstr>
      <vt:lpstr>Životní prostředí</vt:lpstr>
      <vt:lpstr>Mezilidské vztahy</vt:lpstr>
      <vt:lpstr>Příjmy</vt:lpstr>
      <vt:lpstr>Infrastruktura</vt:lpstr>
      <vt:lpstr>Investice do budoucna: hlavně byty a podpora sportu, dětí</vt:lpstr>
      <vt:lpstr>Bydlení</vt:lpstr>
      <vt:lpstr>Pracovní příležitosti</vt:lpstr>
      <vt:lpstr>Zaměstnanost a práce</vt:lpstr>
      <vt:lpstr>Obyvatelé Štětí jsou většinově spokojeni s vedením města</vt:lpstr>
      <vt:lpstr>Prostor pro participaci občanů na dění ve městě</vt:lpstr>
      <vt:lpstr>Občanská angažovanost</vt:lpstr>
      <vt:lpstr>Demografie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české veřejnosti k EU</dc:title>
  <dc:creator>Jitka Uhrová</dc:creator>
  <cp:lastModifiedBy>SK</cp:lastModifiedBy>
  <cp:revision>1452</cp:revision>
  <cp:lastPrinted>2020-07-20T10:50:55Z</cp:lastPrinted>
  <dcterms:created xsi:type="dcterms:W3CDTF">2019-04-10T08:03:12Z</dcterms:created>
  <dcterms:modified xsi:type="dcterms:W3CDTF">2021-09-08T11:16:23Z</dcterms:modified>
</cp:coreProperties>
</file>