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sldIdLst>
    <p:sldId id="298" r:id="rId2"/>
    <p:sldId id="256" r:id="rId3"/>
    <p:sldId id="261" r:id="rId4"/>
    <p:sldId id="279" r:id="rId5"/>
    <p:sldId id="280" r:id="rId6"/>
    <p:sldId id="281" r:id="rId7"/>
    <p:sldId id="290" r:id="rId8"/>
    <p:sldId id="292" r:id="rId9"/>
    <p:sldId id="294" r:id="rId10"/>
    <p:sldId id="295" r:id="rId11"/>
    <p:sldId id="296" r:id="rId12"/>
    <p:sldId id="300" r:id="rId13"/>
    <p:sldId id="301" r:id="rId14"/>
    <p:sldId id="276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86" autoAdjust="0"/>
  </p:normalViewPr>
  <p:slideViewPr>
    <p:cSldViewPr>
      <p:cViewPr varScale="1">
        <p:scale>
          <a:sx n="86" d="100"/>
          <a:sy n="86" d="100"/>
        </p:scale>
        <p:origin x="1543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5898825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6906359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8856" y="3428999"/>
            <a:ext cx="4138550" cy="2268559"/>
          </a:xfrm>
        </p:spPr>
        <p:txBody>
          <a:bodyPr anchor="t">
            <a:normAutofit/>
          </a:bodyPr>
          <a:lstStyle>
            <a:lvl1pPr algn="r"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1292" y="2268787"/>
            <a:ext cx="3966114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pPr>
              <a:defRPr/>
            </a:pPr>
            <a:fld id="{ECC9BBE7-E24A-4A32-893A-CCAC5307ADE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1641440" y="3262168"/>
            <a:ext cx="3117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2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01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TextBox 16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8857" y="808057"/>
            <a:ext cx="5885350" cy="107722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20792" y="2049878"/>
            <a:ext cx="5723414" cy="4000066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2BB5A2-95E3-4F85-9C2E-2864EA098F7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96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TextBox 22"/>
          <p:cNvSpPr txBox="1"/>
          <p:nvPr/>
        </p:nvSpPr>
        <p:spPr>
          <a:xfrm rot="5400000">
            <a:off x="7688343" y="480678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9317" y="805818"/>
            <a:ext cx="99488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64598" y="970410"/>
            <a:ext cx="4715441" cy="507953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1283B-46A0-4770-9181-F267C2040B2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718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09887-D732-4B8E-B546-0915F659EA9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TextBox 6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55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7405" y="3199028"/>
            <a:ext cx="5967420" cy="1372971"/>
          </a:xfrm>
        </p:spPr>
        <p:txBody>
          <a:bodyPr anchor="t">
            <a:normAutofit/>
          </a:bodyPr>
          <a:lstStyle>
            <a:lvl1pPr algn="r"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1131" y="2272143"/>
            <a:ext cx="5803294" cy="926885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FA08AA-8EA0-43F5-8195-A41219687D4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6" name="TextBox 15"/>
          <p:cNvSpPr txBox="1"/>
          <p:nvPr/>
        </p:nvSpPr>
        <p:spPr>
          <a:xfrm>
            <a:off x="1644924" y="3023993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265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1426" y="805818"/>
            <a:ext cx="5882780" cy="10817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5406" y="2056800"/>
            <a:ext cx="2855547" cy="399314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679" y="2056800"/>
            <a:ext cx="2859527" cy="399314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F4F79F-3CE5-42E8-BEC9-6DA0546B574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TextBox 18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73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TextBox 23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3589" y="805818"/>
            <a:ext cx="5880617" cy="107702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3589" y="2054563"/>
            <a:ext cx="2857364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000" b="0" cap="none" baseline="0">
                <a:solidFill>
                  <a:schemeClr val="accent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62510" y="2851330"/>
            <a:ext cx="2858443" cy="319861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679" y="2054563"/>
            <a:ext cx="285952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000" b="0" cap="none" baseline="0">
                <a:solidFill>
                  <a:schemeClr val="accent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84680" y="2851330"/>
            <a:ext cx="2859526" cy="319861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20363-8C0B-458F-9835-92A435D66D9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126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TextBox 15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09887-D732-4B8E-B546-0915F659EA9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191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E33EF-304A-4065-B075-F9F548425E1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80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TextBox 21"/>
          <p:cNvSpPr txBox="1"/>
          <p:nvPr/>
        </p:nvSpPr>
        <p:spPr>
          <a:xfrm>
            <a:off x="1179466" y="1127642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83" y="1296618"/>
            <a:ext cx="2120703" cy="1889075"/>
          </a:xfrm>
        </p:spPr>
        <p:txBody>
          <a:bodyPr anchor="b">
            <a:normAutofit/>
          </a:bodyPr>
          <a:lstStyle>
            <a:lvl1pPr algn="l"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8538" y="805818"/>
            <a:ext cx="3755668" cy="5244126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5982" y="3186155"/>
            <a:ext cx="2120703" cy="2386397"/>
          </a:xfrm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E913BA-ECE5-4D47-81E5-9E96BE0982E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7837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/>
        </p:nvSpPr>
        <p:spPr>
          <a:xfrm>
            <a:off x="1179466" y="1127642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82987" y="3229"/>
            <a:ext cx="3727769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671" y="1296618"/>
            <a:ext cx="2603212" cy="188630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5984" y="3182928"/>
            <a:ext cx="2603794" cy="2386394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89EE0-C989-49A6-AF31-E1A610343FA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077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060" y="2912532"/>
            <a:ext cx="7772939" cy="394546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998"/>
          <a:stretch/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61317" y="808057"/>
            <a:ext cx="587801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6236" y="2049878"/>
            <a:ext cx="5713092" cy="400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28294" y="5272451"/>
            <a:ext cx="2662729" cy="179188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58177" y="3658900"/>
            <a:ext cx="5885352" cy="183663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2136" y="164594"/>
            <a:ext cx="638312" cy="322850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DF09887-D732-4B8E-B546-0915F659EA9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6409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28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58366" indent="-258366" algn="l" defTabSz="685800" rtl="0" eaLnBrk="1" latinLnBrk="0" hangingPunct="1">
        <a:lnSpc>
          <a:spcPct val="120000"/>
        </a:lnSpc>
        <a:spcBef>
          <a:spcPts val="750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96504" indent="-253604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44166" indent="-258366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82304" indent="-253604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629966" indent="-258366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975104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40280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670048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017520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hyperlink" Target="http://www.nszm.cz/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www.steti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zdravemesto@steti.cz" TargetMode="External"/><Relationship Id="rId11" Type="http://schemas.openxmlformats.org/officeDocument/2006/relationships/image" Target="../media/image7.png"/><Relationship Id="rId5" Type="http://schemas.openxmlformats.org/officeDocument/2006/relationships/hyperlink" Target="mailto:miroslav.andrt@steti.cz" TargetMode="External"/><Relationship Id="rId10" Type="http://schemas.openxmlformats.org/officeDocument/2006/relationships/image" Target="../media/image6.gif"/><Relationship Id="rId4" Type="http://schemas.openxmlformats.org/officeDocument/2006/relationships/hyperlink" Target="http://www.ma21.cz/" TargetMode="External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2492896"/>
            <a:ext cx="5967420" cy="1372971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/>
              <a:t>FÓRUM ZDRAVÉHO MĚSTA ŠTĚTÍ </a:t>
            </a:r>
            <a:br>
              <a:rPr lang="cs-CZ" sz="4800" b="1" dirty="0"/>
            </a:br>
            <a:br>
              <a:rPr lang="cs-CZ" sz="4800" b="1" dirty="0"/>
            </a:br>
            <a:r>
              <a:rPr lang="cs-CZ" sz="4800" b="1" dirty="0"/>
              <a:t>4. 11. 2021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36571" y1="21393" x2="70857" y2="71642"/>
                        <a14:foregroundMark x1="74286" y1="14925" x2="30857" y2="74129"/>
                        <a14:foregroundMark x1="45143" y1="32836" x2="45143" y2="32836"/>
                        <a14:foregroundMark x1="38857" y1="23383" x2="38857" y2="54229"/>
                        <a14:foregroundMark x1="61714" y1="23383" x2="60571" y2="56219"/>
                        <a14:foregroundMark x1="57143" y1="29353" x2="57143" y2="51244"/>
                        <a14:foregroundMark x1="52000" y1="27363" x2="52000" y2="52239"/>
                        <a14:foregroundMark x1="44000" y1="49751" x2="57143" y2="49751"/>
                        <a14:foregroundMark x1="64000" y1="38806" x2="66286" y2="41791"/>
                        <a14:foregroundMark x1="67429" y1="36816" x2="68571" y2="53731"/>
                        <a14:foregroundMark x1="58857" y1="61194" x2="58857" y2="61194"/>
                        <a14:foregroundMark x1="58857" y1="61194" x2="58857" y2="61194"/>
                        <a14:foregroundMark x1="34857" y1="59204" x2="70286" y2="63184"/>
                        <a14:foregroundMark x1="6286" y1="5473" x2="89714" y2="80100"/>
                        <a14:foregroundMark x1="92000" y1="9453" x2="13143" y2="70647"/>
                        <a14:foregroundMark x1="50286" y1="26368" x2="50286" y2="26368"/>
                        <a14:foregroundMark x1="34286" y1="35821" x2="34286" y2="35821"/>
                        <a14:foregroundMark x1="35429" y1="43781" x2="35429" y2="43781"/>
                        <a14:foregroundMark x1="59429" y1="67164" x2="59429" y2="67164"/>
                        <a14:foregroundMark x1="53143" y1="61194" x2="53143" y2="61194"/>
                        <a14:foregroundMark x1="45143" y1="64677" x2="45143" y2="64677"/>
                        <a14:foregroundMark x1="36571" y1="69154" x2="34857" y2="91542"/>
                        <a14:foregroundMark x1="24000" y1="84577" x2="50286" y2="92040"/>
                        <a14:foregroundMark x1="28571" y1="93532" x2="78286" y2="28856"/>
                        <a14:foregroundMark x1="69714" y1="35821" x2="69714" y2="35821"/>
                        <a14:foregroundMark x1="63429" y1="34826" x2="61143" y2="61692"/>
                        <a14:foregroundMark x1="63429" y1="36816" x2="65714" y2="65672"/>
                        <a14:foregroundMark x1="65714" y1="62687" x2="65714" y2="62687"/>
                        <a14:foregroundMark x1="47429" y1="65174" x2="47429" y2="65174"/>
                        <a14:foregroundMark x1="47429" y1="65174" x2="47429" y2="65174"/>
                        <a14:foregroundMark x1="45714" y1="68657" x2="45714" y2="68657"/>
                        <a14:foregroundMark x1="61143" y1="67164" x2="61143" y2="67164"/>
                        <a14:foregroundMark x1="62857" y1="67164" x2="66286" y2="69652"/>
                        <a14:foregroundMark x1="74857" y1="76617" x2="74857" y2="76617"/>
                        <a14:foregroundMark x1="21714" y1="36318" x2="85143" y2="44279"/>
                        <a14:foregroundMark x1="25143" y1="49751" x2="97714" y2="51244"/>
                        <a14:foregroundMark x1="46857" y1="28358" x2="46857" y2="28358"/>
                        <a14:foregroundMark x1="68571" y1="34328" x2="68571" y2="34328"/>
                        <a14:foregroundMark x1="33714" y1="44279" x2="33714" y2="44279"/>
                        <a14:foregroundMark x1="60000" y1="66667" x2="60000" y2="66667"/>
                        <a14:foregroundMark x1="60000" y1="63682" x2="60000" y2="63682"/>
                        <a14:foregroundMark x1="43429" y1="67662" x2="43429" y2="67662"/>
                        <a14:foregroundMark x1="32571" y1="78607" x2="32571" y2="78607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98921" y="230129"/>
            <a:ext cx="720000" cy="825097"/>
          </a:xfrm>
          <a:prstGeom prst="rect">
            <a:avLst/>
          </a:prstGeom>
        </p:spPr>
      </p:pic>
      <p:pic>
        <p:nvPicPr>
          <p:cNvPr id="5" name="Picture 5" descr="logoZMŠ-fin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8921" y="1772816"/>
            <a:ext cx="720000" cy="97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Národní síť Zdravých měst ČR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" y="3592624"/>
            <a:ext cx="972000" cy="768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Aktualit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068" y="5373216"/>
            <a:ext cx="1191176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0225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06418" y="629816"/>
            <a:ext cx="6552728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3600" b="1" dirty="0"/>
              <a:t>9. Bezbariérový úřad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115616" y="1268760"/>
            <a:ext cx="7632848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600" dirty="0"/>
              <a:t>- dlouhodobě přetrvávající problém</a:t>
            </a:r>
          </a:p>
          <a:p>
            <a:pPr>
              <a:buNone/>
            </a:pPr>
            <a:r>
              <a:rPr lang="cs-CZ" sz="3600" dirty="0"/>
              <a:t>- původní záměr větší rekonstrukce a </a:t>
            </a:r>
            <a:r>
              <a:rPr lang="cs-CZ" sz="3600" dirty="0" err="1"/>
              <a:t>zkapacitnění</a:t>
            </a:r>
            <a:r>
              <a:rPr lang="cs-CZ" sz="3600" dirty="0"/>
              <a:t> radnice – vysoká finanční náročnost, absence dotací</a:t>
            </a:r>
          </a:p>
          <a:p>
            <a:pPr>
              <a:buNone/>
            </a:pPr>
            <a:r>
              <a:rPr lang="cs-CZ" sz="3600" dirty="0"/>
              <a:t>- aktuálně zadána nová studie jen na bezbariérovost – do konce roku</a:t>
            </a:r>
          </a:p>
          <a:p>
            <a:pPr>
              <a:buNone/>
            </a:pPr>
            <a:r>
              <a:rPr lang="cs-CZ" sz="3600" dirty="0"/>
              <a:t>- projekt v roce 2022 – rozpočet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36571" y1="21393" x2="70857" y2="71642"/>
                        <a14:foregroundMark x1="74286" y1="14925" x2="30857" y2="74129"/>
                        <a14:foregroundMark x1="45143" y1="32836" x2="45143" y2="32836"/>
                        <a14:foregroundMark x1="38857" y1="23383" x2="38857" y2="54229"/>
                        <a14:foregroundMark x1="61714" y1="23383" x2="60571" y2="56219"/>
                        <a14:foregroundMark x1="57143" y1="29353" x2="57143" y2="51244"/>
                        <a14:foregroundMark x1="52000" y1="27363" x2="52000" y2="52239"/>
                        <a14:foregroundMark x1="44000" y1="49751" x2="57143" y2="49751"/>
                        <a14:foregroundMark x1="64000" y1="38806" x2="66286" y2="41791"/>
                        <a14:foregroundMark x1="67429" y1="36816" x2="68571" y2="53731"/>
                        <a14:foregroundMark x1="58857" y1="61194" x2="58857" y2="61194"/>
                        <a14:foregroundMark x1="58857" y1="61194" x2="58857" y2="61194"/>
                        <a14:foregroundMark x1="34857" y1="59204" x2="70286" y2="63184"/>
                        <a14:foregroundMark x1="6286" y1="5473" x2="89714" y2="80100"/>
                        <a14:foregroundMark x1="92000" y1="9453" x2="13143" y2="70647"/>
                        <a14:foregroundMark x1="50286" y1="26368" x2="50286" y2="26368"/>
                        <a14:foregroundMark x1="34286" y1="35821" x2="34286" y2="35821"/>
                        <a14:foregroundMark x1="35429" y1="43781" x2="35429" y2="43781"/>
                        <a14:foregroundMark x1="59429" y1="67164" x2="59429" y2="67164"/>
                        <a14:foregroundMark x1="53143" y1="61194" x2="53143" y2="61194"/>
                        <a14:foregroundMark x1="45143" y1="64677" x2="45143" y2="64677"/>
                        <a14:foregroundMark x1="36571" y1="69154" x2="34857" y2="91542"/>
                        <a14:foregroundMark x1="24000" y1="84577" x2="50286" y2="92040"/>
                        <a14:foregroundMark x1="28571" y1="93532" x2="78286" y2="28856"/>
                        <a14:foregroundMark x1="69714" y1="35821" x2="69714" y2="35821"/>
                        <a14:foregroundMark x1="63429" y1="34826" x2="61143" y2="61692"/>
                        <a14:foregroundMark x1="63429" y1="36816" x2="65714" y2="65672"/>
                        <a14:foregroundMark x1="65714" y1="62687" x2="65714" y2="62687"/>
                        <a14:foregroundMark x1="47429" y1="65174" x2="47429" y2="65174"/>
                        <a14:foregroundMark x1="47429" y1="65174" x2="47429" y2="65174"/>
                        <a14:foregroundMark x1="45714" y1="68657" x2="45714" y2="68657"/>
                        <a14:foregroundMark x1="61143" y1="67164" x2="61143" y2="67164"/>
                        <a14:foregroundMark x1="62857" y1="67164" x2="66286" y2="69652"/>
                        <a14:foregroundMark x1="74857" y1="76617" x2="74857" y2="76617"/>
                        <a14:foregroundMark x1="21714" y1="36318" x2="85143" y2="44279"/>
                        <a14:foregroundMark x1="25143" y1="49751" x2="97714" y2="51244"/>
                        <a14:foregroundMark x1="46857" y1="28358" x2="46857" y2="28358"/>
                        <a14:foregroundMark x1="68571" y1="34328" x2="68571" y2="34328"/>
                        <a14:foregroundMark x1="33714" y1="44279" x2="33714" y2="44279"/>
                        <a14:foregroundMark x1="60000" y1="66667" x2="60000" y2="66667"/>
                        <a14:foregroundMark x1="60000" y1="63682" x2="60000" y2="63682"/>
                        <a14:foregroundMark x1="43429" y1="67662" x2="43429" y2="67662"/>
                        <a14:foregroundMark x1="32571" y1="78607" x2="32571" y2="78607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98921" y="230129"/>
            <a:ext cx="720000" cy="825097"/>
          </a:xfrm>
          <a:prstGeom prst="rect">
            <a:avLst/>
          </a:prstGeom>
        </p:spPr>
      </p:pic>
      <p:pic>
        <p:nvPicPr>
          <p:cNvPr id="8" name="Picture 5" descr="logoZMŠ-fin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8921" y="1772816"/>
            <a:ext cx="720000" cy="97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Národní síť Zdravých měst ČR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" y="3592624"/>
            <a:ext cx="972000" cy="768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Aktualit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068" y="5373216"/>
            <a:ext cx="1191176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06418" y="188641"/>
            <a:ext cx="6552728" cy="79208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3600" b="1" dirty="0"/>
              <a:t>10. Rekonstrukce tržnice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115616" y="908720"/>
            <a:ext cx="7848872" cy="583264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600" dirty="0"/>
              <a:t>- postupně se proměňuje struktura nájemníků či </a:t>
            </a:r>
            <a:r>
              <a:rPr lang="cs-CZ" sz="3600" dirty="0" err="1"/>
              <a:t>vypůjčitelů</a:t>
            </a:r>
            <a:r>
              <a:rPr lang="cs-CZ" sz="3600" dirty="0"/>
              <a:t> prostor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600" dirty="0"/>
              <a:t>- v tuto chvíli jsou všechny nebytové prostory využívány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600" dirty="0"/>
              <a:t>- v „rozjezdové fázi“ je nové komunitní centrum – předpoklad dalšího oživení i zapojení dobrovolníků do zatraktivnění vnitřku i zevnějšku a okolí tržnice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36571" y1="21393" x2="70857" y2="71642"/>
                        <a14:foregroundMark x1="74286" y1="14925" x2="30857" y2="74129"/>
                        <a14:foregroundMark x1="45143" y1="32836" x2="45143" y2="32836"/>
                        <a14:foregroundMark x1="38857" y1="23383" x2="38857" y2="54229"/>
                        <a14:foregroundMark x1="61714" y1="23383" x2="60571" y2="56219"/>
                        <a14:foregroundMark x1="57143" y1="29353" x2="57143" y2="51244"/>
                        <a14:foregroundMark x1="52000" y1="27363" x2="52000" y2="52239"/>
                        <a14:foregroundMark x1="44000" y1="49751" x2="57143" y2="49751"/>
                        <a14:foregroundMark x1="64000" y1="38806" x2="66286" y2="41791"/>
                        <a14:foregroundMark x1="67429" y1="36816" x2="68571" y2="53731"/>
                        <a14:foregroundMark x1="58857" y1="61194" x2="58857" y2="61194"/>
                        <a14:foregroundMark x1="58857" y1="61194" x2="58857" y2="61194"/>
                        <a14:foregroundMark x1="34857" y1="59204" x2="70286" y2="63184"/>
                        <a14:foregroundMark x1="6286" y1="5473" x2="89714" y2="80100"/>
                        <a14:foregroundMark x1="92000" y1="9453" x2="13143" y2="70647"/>
                        <a14:foregroundMark x1="50286" y1="26368" x2="50286" y2="26368"/>
                        <a14:foregroundMark x1="34286" y1="35821" x2="34286" y2="35821"/>
                        <a14:foregroundMark x1="35429" y1="43781" x2="35429" y2="43781"/>
                        <a14:foregroundMark x1="59429" y1="67164" x2="59429" y2="67164"/>
                        <a14:foregroundMark x1="53143" y1="61194" x2="53143" y2="61194"/>
                        <a14:foregroundMark x1="45143" y1="64677" x2="45143" y2="64677"/>
                        <a14:foregroundMark x1="36571" y1="69154" x2="34857" y2="91542"/>
                        <a14:foregroundMark x1="24000" y1="84577" x2="50286" y2="92040"/>
                        <a14:foregroundMark x1="28571" y1="93532" x2="78286" y2="28856"/>
                        <a14:foregroundMark x1="69714" y1="35821" x2="69714" y2="35821"/>
                        <a14:foregroundMark x1="63429" y1="34826" x2="61143" y2="61692"/>
                        <a14:foregroundMark x1="63429" y1="36816" x2="65714" y2="65672"/>
                        <a14:foregroundMark x1="65714" y1="62687" x2="65714" y2="62687"/>
                        <a14:foregroundMark x1="47429" y1="65174" x2="47429" y2="65174"/>
                        <a14:foregroundMark x1="47429" y1="65174" x2="47429" y2="65174"/>
                        <a14:foregroundMark x1="45714" y1="68657" x2="45714" y2="68657"/>
                        <a14:foregroundMark x1="61143" y1="67164" x2="61143" y2="67164"/>
                        <a14:foregroundMark x1="62857" y1="67164" x2="66286" y2="69652"/>
                        <a14:foregroundMark x1="74857" y1="76617" x2="74857" y2="76617"/>
                        <a14:foregroundMark x1="21714" y1="36318" x2="85143" y2="44279"/>
                        <a14:foregroundMark x1="25143" y1="49751" x2="97714" y2="51244"/>
                        <a14:foregroundMark x1="46857" y1="28358" x2="46857" y2="28358"/>
                        <a14:foregroundMark x1="68571" y1="34328" x2="68571" y2="34328"/>
                        <a14:foregroundMark x1="33714" y1="44279" x2="33714" y2="44279"/>
                        <a14:foregroundMark x1="60000" y1="66667" x2="60000" y2="66667"/>
                        <a14:foregroundMark x1="60000" y1="63682" x2="60000" y2="63682"/>
                        <a14:foregroundMark x1="43429" y1="67662" x2="43429" y2="67662"/>
                        <a14:foregroundMark x1="32571" y1="78607" x2="32571" y2="78607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98921" y="230129"/>
            <a:ext cx="720000" cy="825097"/>
          </a:xfrm>
          <a:prstGeom prst="rect">
            <a:avLst/>
          </a:prstGeom>
        </p:spPr>
      </p:pic>
      <p:pic>
        <p:nvPicPr>
          <p:cNvPr id="8" name="Picture 5" descr="logoZMŠ-fin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8921" y="1772816"/>
            <a:ext cx="720000" cy="97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Národní síť Zdravých měst ČR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" y="3592624"/>
            <a:ext cx="972000" cy="768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Aktualit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068" y="5373216"/>
            <a:ext cx="1191176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260648"/>
            <a:ext cx="6984776" cy="1365261"/>
          </a:xfrm>
        </p:spPr>
        <p:txBody>
          <a:bodyPr>
            <a:normAutofit fontScale="90000"/>
          </a:bodyPr>
          <a:lstStyle/>
          <a:p>
            <a:pPr lvl="0" algn="ctr" eaLnBrk="1" hangingPunct="1"/>
            <a:r>
              <a:rPr lang="cs-CZ" sz="4800" b="1" dirty="0"/>
              <a:t>Výstupy z veřejné ankety „Doprava ve </a:t>
            </a:r>
            <a:r>
              <a:rPr lang="cs-CZ" sz="4800" b="1" dirty="0" err="1"/>
              <a:t>Štětí</a:t>
            </a:r>
            <a:r>
              <a:rPr lang="cs-CZ" sz="4800" b="1" dirty="0"/>
              <a:t>“ - 2020</a:t>
            </a:r>
            <a:br>
              <a:rPr lang="cs-CZ" dirty="0"/>
            </a:br>
            <a:r>
              <a:rPr lang="cs-CZ" dirty="0"/>
              <a:t> </a:t>
            </a:r>
            <a:endParaRPr lang="cs-CZ" sz="5400" b="1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36571" y1="21393" x2="70857" y2="71642"/>
                        <a14:foregroundMark x1="74286" y1="14925" x2="30857" y2="74129"/>
                        <a14:foregroundMark x1="45143" y1="32836" x2="45143" y2="32836"/>
                        <a14:foregroundMark x1="38857" y1="23383" x2="38857" y2="54229"/>
                        <a14:foregroundMark x1="61714" y1="23383" x2="60571" y2="56219"/>
                        <a14:foregroundMark x1="57143" y1="29353" x2="57143" y2="51244"/>
                        <a14:foregroundMark x1="52000" y1="27363" x2="52000" y2="52239"/>
                        <a14:foregroundMark x1="44000" y1="49751" x2="57143" y2="49751"/>
                        <a14:foregroundMark x1="64000" y1="38806" x2="66286" y2="41791"/>
                        <a14:foregroundMark x1="67429" y1="36816" x2="68571" y2="53731"/>
                        <a14:foregroundMark x1="58857" y1="61194" x2="58857" y2="61194"/>
                        <a14:foregroundMark x1="58857" y1="61194" x2="58857" y2="61194"/>
                        <a14:foregroundMark x1="34857" y1="59204" x2="70286" y2="63184"/>
                        <a14:foregroundMark x1="6286" y1="5473" x2="89714" y2="80100"/>
                        <a14:foregroundMark x1="92000" y1="9453" x2="13143" y2="70647"/>
                        <a14:foregroundMark x1="50286" y1="26368" x2="50286" y2="26368"/>
                        <a14:foregroundMark x1="34286" y1="35821" x2="34286" y2="35821"/>
                        <a14:foregroundMark x1="35429" y1="43781" x2="35429" y2="43781"/>
                        <a14:foregroundMark x1="59429" y1="67164" x2="59429" y2="67164"/>
                        <a14:foregroundMark x1="53143" y1="61194" x2="53143" y2="61194"/>
                        <a14:foregroundMark x1="45143" y1="64677" x2="45143" y2="64677"/>
                        <a14:foregroundMark x1="36571" y1="69154" x2="34857" y2="91542"/>
                        <a14:foregroundMark x1="24000" y1="84577" x2="50286" y2="92040"/>
                        <a14:foregroundMark x1="28571" y1="93532" x2="78286" y2="28856"/>
                        <a14:foregroundMark x1="69714" y1="35821" x2="69714" y2="35821"/>
                        <a14:foregroundMark x1="63429" y1="34826" x2="61143" y2="61692"/>
                        <a14:foregroundMark x1="63429" y1="36816" x2="65714" y2="65672"/>
                        <a14:foregroundMark x1="65714" y1="62687" x2="65714" y2="62687"/>
                        <a14:foregroundMark x1="47429" y1="65174" x2="47429" y2="65174"/>
                        <a14:foregroundMark x1="47429" y1="65174" x2="47429" y2="65174"/>
                        <a14:foregroundMark x1="45714" y1="68657" x2="45714" y2="68657"/>
                        <a14:foregroundMark x1="61143" y1="67164" x2="61143" y2="67164"/>
                        <a14:foregroundMark x1="62857" y1="67164" x2="66286" y2="69652"/>
                        <a14:foregroundMark x1="74857" y1="76617" x2="74857" y2="76617"/>
                        <a14:foregroundMark x1="21714" y1="36318" x2="85143" y2="44279"/>
                        <a14:foregroundMark x1="25143" y1="49751" x2="97714" y2="51244"/>
                        <a14:foregroundMark x1="46857" y1="28358" x2="46857" y2="28358"/>
                        <a14:foregroundMark x1="68571" y1="34328" x2="68571" y2="34328"/>
                        <a14:foregroundMark x1="33714" y1="44279" x2="33714" y2="44279"/>
                        <a14:foregroundMark x1="60000" y1="66667" x2="60000" y2="66667"/>
                        <a14:foregroundMark x1="60000" y1="63682" x2="60000" y2="63682"/>
                        <a14:foregroundMark x1="43429" y1="67662" x2="43429" y2="67662"/>
                        <a14:foregroundMark x1="32571" y1="78607" x2="32571" y2="78607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98921" y="230129"/>
            <a:ext cx="720000" cy="825097"/>
          </a:xfrm>
          <a:prstGeom prst="rect">
            <a:avLst/>
          </a:prstGeom>
        </p:spPr>
      </p:pic>
      <p:pic>
        <p:nvPicPr>
          <p:cNvPr id="7" name="Picture 5" descr="logoZMŠ-fin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8921" y="1772816"/>
            <a:ext cx="720000" cy="97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Národní síť Zdravých měst ČR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" y="3592624"/>
            <a:ext cx="972000" cy="768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Aktualit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068" y="5373216"/>
            <a:ext cx="1191176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bdélník 9"/>
          <p:cNvSpPr/>
          <p:nvPr/>
        </p:nvSpPr>
        <p:spPr>
          <a:xfrm>
            <a:off x="1043608" y="1628800"/>
            <a:ext cx="770485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FontTx/>
              <a:buChar char="-"/>
            </a:pPr>
            <a:r>
              <a:rPr lang="cs-CZ" sz="3600" i="1" dirty="0"/>
              <a:t> říjen/listopad 2020</a:t>
            </a:r>
          </a:p>
          <a:p>
            <a:pPr marL="0" indent="0" algn="ctr">
              <a:buFontTx/>
              <a:buChar char="-"/>
            </a:pPr>
            <a:r>
              <a:rPr lang="cs-CZ" sz="3600" i="1" dirty="0"/>
              <a:t> celkem 205 respondentů</a:t>
            </a:r>
          </a:p>
          <a:p>
            <a:pPr marL="0" indent="0" algn="ctr">
              <a:buFontTx/>
              <a:buChar char="-"/>
            </a:pPr>
            <a:endParaRPr lang="cs-CZ" sz="1600" dirty="0"/>
          </a:p>
          <a:p>
            <a:pPr marL="0" indent="0" algn="ctr"/>
            <a:r>
              <a:rPr lang="cs-CZ" sz="3600" b="1" u="sng" dirty="0"/>
              <a:t>Hlavní problémy:</a:t>
            </a:r>
          </a:p>
          <a:p>
            <a:pPr marL="0" indent="0" algn="ctr">
              <a:buFontTx/>
              <a:buChar char="-"/>
            </a:pPr>
            <a:r>
              <a:rPr lang="cs-CZ" sz="3600" dirty="0"/>
              <a:t>nedostatek parkovacích míst</a:t>
            </a:r>
          </a:p>
          <a:p>
            <a:pPr marL="0" indent="0" algn="ctr">
              <a:buFontTx/>
              <a:buChar char="-"/>
            </a:pPr>
            <a:r>
              <a:rPr lang="cs-CZ" sz="3600" dirty="0"/>
              <a:t> rychlá jízda aut po městě</a:t>
            </a:r>
          </a:p>
          <a:p>
            <a:pPr marL="0" indent="0" algn="ctr">
              <a:buFontTx/>
              <a:buChar char="-"/>
            </a:pPr>
            <a:r>
              <a:rPr lang="cs-CZ" sz="3600" dirty="0"/>
              <a:t> špatné parkování</a:t>
            </a:r>
          </a:p>
          <a:p>
            <a:pPr marL="0" indent="0" algn="ctr">
              <a:buFontTx/>
              <a:buChar char="-"/>
            </a:pPr>
            <a:r>
              <a:rPr lang="cs-CZ" sz="3600" dirty="0"/>
              <a:t> bezohlednost cyklistů / řidičů</a:t>
            </a:r>
          </a:p>
          <a:p>
            <a:pPr marL="0" indent="0" algn="ctr">
              <a:buFontTx/>
              <a:buChar char="-"/>
            </a:pPr>
            <a:r>
              <a:rPr lang="cs-CZ" sz="3600" dirty="0"/>
              <a:t> špatný stav chodníků / komunikací</a:t>
            </a:r>
          </a:p>
        </p:txBody>
      </p:sp>
    </p:spTree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260648"/>
            <a:ext cx="7344816" cy="1365261"/>
          </a:xfrm>
        </p:spPr>
        <p:txBody>
          <a:bodyPr>
            <a:normAutofit fontScale="90000"/>
          </a:bodyPr>
          <a:lstStyle/>
          <a:p>
            <a:pPr lvl="0" algn="ctr" eaLnBrk="1" hangingPunct="1"/>
            <a:r>
              <a:rPr lang="cs-CZ" sz="4800" b="1" dirty="0"/>
              <a:t>Výstupy z dotazník. šetření „Kvalita života ve </a:t>
            </a:r>
            <a:r>
              <a:rPr lang="cs-CZ" sz="4800" b="1" dirty="0" err="1"/>
              <a:t>Štětí</a:t>
            </a:r>
            <a:r>
              <a:rPr lang="cs-CZ" sz="4800" b="1" dirty="0"/>
              <a:t>“</a:t>
            </a:r>
            <a:br>
              <a:rPr lang="cs-CZ" dirty="0"/>
            </a:br>
            <a:r>
              <a:rPr lang="cs-CZ" dirty="0"/>
              <a:t> </a:t>
            </a:r>
            <a:endParaRPr lang="cs-CZ" sz="5400" b="1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36571" y1="21393" x2="70857" y2="71642"/>
                        <a14:foregroundMark x1="74286" y1="14925" x2="30857" y2="74129"/>
                        <a14:foregroundMark x1="45143" y1="32836" x2="45143" y2="32836"/>
                        <a14:foregroundMark x1="38857" y1="23383" x2="38857" y2="54229"/>
                        <a14:foregroundMark x1="61714" y1="23383" x2="60571" y2="56219"/>
                        <a14:foregroundMark x1="57143" y1="29353" x2="57143" y2="51244"/>
                        <a14:foregroundMark x1="52000" y1="27363" x2="52000" y2="52239"/>
                        <a14:foregroundMark x1="44000" y1="49751" x2="57143" y2="49751"/>
                        <a14:foregroundMark x1="64000" y1="38806" x2="66286" y2="41791"/>
                        <a14:foregroundMark x1="67429" y1="36816" x2="68571" y2="53731"/>
                        <a14:foregroundMark x1="58857" y1="61194" x2="58857" y2="61194"/>
                        <a14:foregroundMark x1="58857" y1="61194" x2="58857" y2="61194"/>
                        <a14:foregroundMark x1="34857" y1="59204" x2="70286" y2="63184"/>
                        <a14:foregroundMark x1="6286" y1="5473" x2="89714" y2="80100"/>
                        <a14:foregroundMark x1="92000" y1="9453" x2="13143" y2="70647"/>
                        <a14:foregroundMark x1="50286" y1="26368" x2="50286" y2="26368"/>
                        <a14:foregroundMark x1="34286" y1="35821" x2="34286" y2="35821"/>
                        <a14:foregroundMark x1="35429" y1="43781" x2="35429" y2="43781"/>
                        <a14:foregroundMark x1="59429" y1="67164" x2="59429" y2="67164"/>
                        <a14:foregroundMark x1="53143" y1="61194" x2="53143" y2="61194"/>
                        <a14:foregroundMark x1="45143" y1="64677" x2="45143" y2="64677"/>
                        <a14:foregroundMark x1="36571" y1="69154" x2="34857" y2="91542"/>
                        <a14:foregroundMark x1="24000" y1="84577" x2="50286" y2="92040"/>
                        <a14:foregroundMark x1="28571" y1="93532" x2="78286" y2="28856"/>
                        <a14:foregroundMark x1="69714" y1="35821" x2="69714" y2="35821"/>
                        <a14:foregroundMark x1="63429" y1="34826" x2="61143" y2="61692"/>
                        <a14:foregroundMark x1="63429" y1="36816" x2="65714" y2="65672"/>
                        <a14:foregroundMark x1="65714" y1="62687" x2="65714" y2="62687"/>
                        <a14:foregroundMark x1="47429" y1="65174" x2="47429" y2="65174"/>
                        <a14:foregroundMark x1="47429" y1="65174" x2="47429" y2="65174"/>
                        <a14:foregroundMark x1="45714" y1="68657" x2="45714" y2="68657"/>
                        <a14:foregroundMark x1="61143" y1="67164" x2="61143" y2="67164"/>
                        <a14:foregroundMark x1="62857" y1="67164" x2="66286" y2="69652"/>
                        <a14:foregroundMark x1="74857" y1="76617" x2="74857" y2="76617"/>
                        <a14:foregroundMark x1="21714" y1="36318" x2="85143" y2="44279"/>
                        <a14:foregroundMark x1="25143" y1="49751" x2="97714" y2="51244"/>
                        <a14:foregroundMark x1="46857" y1="28358" x2="46857" y2="28358"/>
                        <a14:foregroundMark x1="68571" y1="34328" x2="68571" y2="34328"/>
                        <a14:foregroundMark x1="33714" y1="44279" x2="33714" y2="44279"/>
                        <a14:foregroundMark x1="60000" y1="66667" x2="60000" y2="66667"/>
                        <a14:foregroundMark x1="60000" y1="63682" x2="60000" y2="63682"/>
                        <a14:foregroundMark x1="43429" y1="67662" x2="43429" y2="67662"/>
                        <a14:foregroundMark x1="32571" y1="78607" x2="32571" y2="78607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98921" y="230129"/>
            <a:ext cx="720000" cy="825097"/>
          </a:xfrm>
          <a:prstGeom prst="rect">
            <a:avLst/>
          </a:prstGeom>
        </p:spPr>
      </p:pic>
      <p:pic>
        <p:nvPicPr>
          <p:cNvPr id="7" name="Picture 5" descr="logoZMŠ-fin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8921" y="1772816"/>
            <a:ext cx="720000" cy="97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Národní síť Zdravých měst ČR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" y="3592624"/>
            <a:ext cx="972000" cy="768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Aktualit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068" y="5373216"/>
            <a:ext cx="1191176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bdélník 9"/>
          <p:cNvSpPr/>
          <p:nvPr/>
        </p:nvSpPr>
        <p:spPr>
          <a:xfrm>
            <a:off x="827584" y="1628800"/>
            <a:ext cx="831641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FontTx/>
              <a:buChar char="-"/>
            </a:pPr>
            <a:r>
              <a:rPr lang="cs-CZ" sz="3600" i="1" dirty="0"/>
              <a:t> květen 2021</a:t>
            </a:r>
          </a:p>
          <a:p>
            <a:pPr marL="0" indent="0" algn="ctr">
              <a:buFontTx/>
              <a:buChar char="-"/>
            </a:pPr>
            <a:r>
              <a:rPr lang="cs-CZ" sz="3600" i="1" dirty="0"/>
              <a:t> celkem 494 respondentů</a:t>
            </a:r>
          </a:p>
          <a:p>
            <a:pPr marL="0" indent="0" algn="ctr">
              <a:buFontTx/>
              <a:buChar char="-"/>
            </a:pPr>
            <a:endParaRPr lang="cs-CZ" sz="1600" dirty="0"/>
          </a:p>
          <a:p>
            <a:pPr marL="0" indent="0" algn="ctr"/>
            <a:r>
              <a:rPr lang="cs-CZ" sz="3600" b="1" u="sng" dirty="0"/>
              <a:t>Hlavní problémy:</a:t>
            </a:r>
          </a:p>
          <a:p>
            <a:pPr marL="0" indent="0" algn="ctr">
              <a:buFontTx/>
              <a:buChar char="-"/>
            </a:pPr>
            <a:r>
              <a:rPr lang="cs-CZ" sz="3600" dirty="0"/>
              <a:t> Romové, nepřizpůsobiví, přistěhovalci</a:t>
            </a:r>
          </a:p>
          <a:p>
            <a:pPr marL="0" indent="0" algn="ctr">
              <a:buFontTx/>
              <a:buChar char="-"/>
            </a:pPr>
            <a:r>
              <a:rPr lang="cs-CZ" sz="3600" dirty="0"/>
              <a:t> bezpečnost, kriminalita, drogy</a:t>
            </a:r>
          </a:p>
          <a:p>
            <a:pPr marL="0" indent="0" algn="ctr">
              <a:buFontTx/>
              <a:buChar char="-"/>
            </a:pPr>
            <a:r>
              <a:rPr lang="cs-CZ" sz="3600" dirty="0"/>
              <a:t> papírny, fabrika, zápach</a:t>
            </a:r>
          </a:p>
          <a:p>
            <a:pPr marL="0" indent="0" algn="ctr">
              <a:buFontTx/>
              <a:buChar char="-"/>
            </a:pPr>
            <a:r>
              <a:rPr lang="cs-CZ" sz="3600" dirty="0"/>
              <a:t> vedení města, problémy na radnici</a:t>
            </a:r>
          </a:p>
          <a:p>
            <a:pPr marL="0" indent="0" algn="ctr">
              <a:buFontTx/>
              <a:buChar char="-"/>
            </a:pPr>
            <a:r>
              <a:rPr lang="cs-CZ" sz="3600" dirty="0"/>
              <a:t> nepořádek, špína, odpadky, údržba</a:t>
            </a:r>
          </a:p>
        </p:txBody>
      </p:sp>
    </p:spTree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907704" y="404664"/>
            <a:ext cx="6984776" cy="612068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sz="3200" dirty="0"/>
              <a:t>Více informací na: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3200" dirty="0">
                <a:hlinkClick r:id="rId2"/>
              </a:rPr>
              <a:t>www.</a:t>
            </a:r>
            <a:r>
              <a:rPr lang="cs-CZ" sz="3200" dirty="0" err="1">
                <a:hlinkClick r:id="rId2"/>
              </a:rPr>
              <a:t>steti.cz</a:t>
            </a:r>
            <a:r>
              <a:rPr lang="cs-CZ" sz="3200" dirty="0"/>
              <a:t>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3200" dirty="0">
                <a:hlinkClick r:id="rId3"/>
              </a:rPr>
              <a:t>www.</a:t>
            </a:r>
            <a:r>
              <a:rPr lang="cs-CZ" sz="3200" dirty="0" err="1">
                <a:hlinkClick r:id="rId3"/>
              </a:rPr>
              <a:t>nszm.cz</a:t>
            </a:r>
            <a:r>
              <a:rPr lang="cs-CZ" sz="3200" dirty="0"/>
              <a:t>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3200" dirty="0">
                <a:hlinkClick r:id="rId4"/>
              </a:rPr>
              <a:t>www.ma21.cz</a:t>
            </a:r>
            <a:endParaRPr lang="cs-CZ" sz="3200" dirty="0"/>
          </a:p>
          <a:p>
            <a:pPr eaLnBrk="1" hangingPunct="1">
              <a:lnSpc>
                <a:spcPct val="90000"/>
              </a:lnSpc>
            </a:pPr>
            <a:endParaRPr lang="cs-CZ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3200" b="1" dirty="0"/>
              <a:t>Děkuji Vám za pozornost!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3200" dirty="0"/>
              <a:t>Miroslav </a:t>
            </a:r>
            <a:r>
              <a:rPr lang="cs-CZ" sz="3200" dirty="0" err="1"/>
              <a:t>Andrt</a:t>
            </a:r>
            <a:r>
              <a:rPr lang="cs-CZ" sz="3200" dirty="0"/>
              <a:t>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3200" dirty="0">
                <a:hlinkClick r:id="rId5"/>
              </a:rPr>
              <a:t>miroslav.andrt@steti.cz</a:t>
            </a:r>
            <a:endParaRPr lang="cs-CZ" sz="32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3200" dirty="0">
                <a:hlinkClick r:id="rId6"/>
              </a:rPr>
              <a:t>zdravemesto@steti.cz</a:t>
            </a:r>
            <a:endParaRPr lang="cs-CZ" sz="3200" dirty="0"/>
          </a:p>
          <a:p>
            <a:pPr eaLnBrk="1" hangingPunct="1">
              <a:lnSpc>
                <a:spcPct val="90000"/>
              </a:lnSpc>
            </a:pPr>
            <a:endParaRPr lang="cs-CZ" sz="2800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36571" y1="21393" x2="70857" y2="71642"/>
                        <a14:foregroundMark x1="74286" y1="14925" x2="30857" y2="74129"/>
                        <a14:foregroundMark x1="45143" y1="32836" x2="45143" y2="32836"/>
                        <a14:foregroundMark x1="38857" y1="23383" x2="38857" y2="54229"/>
                        <a14:foregroundMark x1="61714" y1="23383" x2="60571" y2="56219"/>
                        <a14:foregroundMark x1="57143" y1="29353" x2="57143" y2="51244"/>
                        <a14:foregroundMark x1="52000" y1="27363" x2="52000" y2="52239"/>
                        <a14:foregroundMark x1="44000" y1="49751" x2="57143" y2="49751"/>
                        <a14:foregroundMark x1="64000" y1="38806" x2="66286" y2="41791"/>
                        <a14:foregroundMark x1="67429" y1="36816" x2="68571" y2="53731"/>
                        <a14:foregroundMark x1="58857" y1="61194" x2="58857" y2="61194"/>
                        <a14:foregroundMark x1="58857" y1="61194" x2="58857" y2="61194"/>
                        <a14:foregroundMark x1="34857" y1="59204" x2="70286" y2="63184"/>
                        <a14:foregroundMark x1="6286" y1="5473" x2="89714" y2="80100"/>
                        <a14:foregroundMark x1="92000" y1="9453" x2="13143" y2="70647"/>
                        <a14:foregroundMark x1="50286" y1="26368" x2="50286" y2="26368"/>
                        <a14:foregroundMark x1="34286" y1="35821" x2="34286" y2="35821"/>
                        <a14:foregroundMark x1="35429" y1="43781" x2="35429" y2="43781"/>
                        <a14:foregroundMark x1="59429" y1="67164" x2="59429" y2="67164"/>
                        <a14:foregroundMark x1="53143" y1="61194" x2="53143" y2="61194"/>
                        <a14:foregroundMark x1="45143" y1="64677" x2="45143" y2="64677"/>
                        <a14:foregroundMark x1="36571" y1="69154" x2="34857" y2="91542"/>
                        <a14:foregroundMark x1="24000" y1="84577" x2="50286" y2="92040"/>
                        <a14:foregroundMark x1="28571" y1="93532" x2="78286" y2="28856"/>
                        <a14:foregroundMark x1="69714" y1="35821" x2="69714" y2="35821"/>
                        <a14:foregroundMark x1="63429" y1="34826" x2="61143" y2="61692"/>
                        <a14:foregroundMark x1="63429" y1="36816" x2="65714" y2="65672"/>
                        <a14:foregroundMark x1="65714" y1="62687" x2="65714" y2="62687"/>
                        <a14:foregroundMark x1="47429" y1="65174" x2="47429" y2="65174"/>
                        <a14:foregroundMark x1="47429" y1="65174" x2="47429" y2="65174"/>
                        <a14:foregroundMark x1="45714" y1="68657" x2="45714" y2="68657"/>
                        <a14:foregroundMark x1="61143" y1="67164" x2="61143" y2="67164"/>
                        <a14:foregroundMark x1="62857" y1="67164" x2="66286" y2="69652"/>
                        <a14:foregroundMark x1="74857" y1="76617" x2="74857" y2="76617"/>
                        <a14:foregroundMark x1="21714" y1="36318" x2="85143" y2="44279"/>
                        <a14:foregroundMark x1="25143" y1="49751" x2="97714" y2="51244"/>
                        <a14:foregroundMark x1="46857" y1="28358" x2="46857" y2="28358"/>
                        <a14:foregroundMark x1="68571" y1="34328" x2="68571" y2="34328"/>
                        <a14:foregroundMark x1="33714" y1="44279" x2="33714" y2="44279"/>
                        <a14:foregroundMark x1="60000" y1="66667" x2="60000" y2="66667"/>
                        <a14:foregroundMark x1="60000" y1="63682" x2="60000" y2="63682"/>
                        <a14:foregroundMark x1="43429" y1="67662" x2="43429" y2="67662"/>
                        <a14:foregroundMark x1="32571" y1="78607" x2="32571" y2="78607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98921" y="230129"/>
            <a:ext cx="720000" cy="825097"/>
          </a:xfrm>
          <a:prstGeom prst="rect">
            <a:avLst/>
          </a:prstGeom>
        </p:spPr>
      </p:pic>
      <p:pic>
        <p:nvPicPr>
          <p:cNvPr id="8" name="Picture 5" descr="logoZMŠ-fin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8921" y="1772816"/>
            <a:ext cx="720000" cy="97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Národní síť Zdravých měst ČR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" y="3592624"/>
            <a:ext cx="972000" cy="768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Aktuality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068" y="5373216"/>
            <a:ext cx="1191176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60648"/>
            <a:ext cx="5878011" cy="1365261"/>
          </a:xfrm>
        </p:spPr>
        <p:txBody>
          <a:bodyPr>
            <a:normAutofit fontScale="90000"/>
          </a:bodyPr>
          <a:lstStyle/>
          <a:p>
            <a:pPr lvl="0" algn="ctr" eaLnBrk="1" hangingPunct="1"/>
            <a:r>
              <a:rPr lang="cs-CZ" sz="4800" b="1" dirty="0"/>
              <a:t>Seznámení s výstupy z Fóra z roku 2019 </a:t>
            </a:r>
            <a:br>
              <a:rPr lang="cs-CZ" dirty="0"/>
            </a:br>
            <a:r>
              <a:rPr lang="cs-CZ" dirty="0"/>
              <a:t> </a:t>
            </a:r>
            <a:endParaRPr lang="cs-CZ" sz="5400" b="1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36571" y1="21393" x2="70857" y2="71642"/>
                        <a14:foregroundMark x1="74286" y1="14925" x2="30857" y2="74129"/>
                        <a14:foregroundMark x1="45143" y1="32836" x2="45143" y2="32836"/>
                        <a14:foregroundMark x1="38857" y1="23383" x2="38857" y2="54229"/>
                        <a14:foregroundMark x1="61714" y1="23383" x2="60571" y2="56219"/>
                        <a14:foregroundMark x1="57143" y1="29353" x2="57143" y2="51244"/>
                        <a14:foregroundMark x1="52000" y1="27363" x2="52000" y2="52239"/>
                        <a14:foregroundMark x1="44000" y1="49751" x2="57143" y2="49751"/>
                        <a14:foregroundMark x1="64000" y1="38806" x2="66286" y2="41791"/>
                        <a14:foregroundMark x1="67429" y1="36816" x2="68571" y2="53731"/>
                        <a14:foregroundMark x1="58857" y1="61194" x2="58857" y2="61194"/>
                        <a14:foregroundMark x1="58857" y1="61194" x2="58857" y2="61194"/>
                        <a14:foregroundMark x1="34857" y1="59204" x2="70286" y2="63184"/>
                        <a14:foregroundMark x1="6286" y1="5473" x2="89714" y2="80100"/>
                        <a14:foregroundMark x1="92000" y1="9453" x2="13143" y2="70647"/>
                        <a14:foregroundMark x1="50286" y1="26368" x2="50286" y2="26368"/>
                        <a14:foregroundMark x1="34286" y1="35821" x2="34286" y2="35821"/>
                        <a14:foregroundMark x1="35429" y1="43781" x2="35429" y2="43781"/>
                        <a14:foregroundMark x1="59429" y1="67164" x2="59429" y2="67164"/>
                        <a14:foregroundMark x1="53143" y1="61194" x2="53143" y2="61194"/>
                        <a14:foregroundMark x1="45143" y1="64677" x2="45143" y2="64677"/>
                        <a14:foregroundMark x1="36571" y1="69154" x2="34857" y2="91542"/>
                        <a14:foregroundMark x1="24000" y1="84577" x2="50286" y2="92040"/>
                        <a14:foregroundMark x1="28571" y1="93532" x2="78286" y2="28856"/>
                        <a14:foregroundMark x1="69714" y1="35821" x2="69714" y2="35821"/>
                        <a14:foregroundMark x1="63429" y1="34826" x2="61143" y2="61692"/>
                        <a14:foregroundMark x1="63429" y1="36816" x2="65714" y2="65672"/>
                        <a14:foregroundMark x1="65714" y1="62687" x2="65714" y2="62687"/>
                        <a14:foregroundMark x1="47429" y1="65174" x2="47429" y2="65174"/>
                        <a14:foregroundMark x1="47429" y1="65174" x2="47429" y2="65174"/>
                        <a14:foregroundMark x1="45714" y1="68657" x2="45714" y2="68657"/>
                        <a14:foregroundMark x1="61143" y1="67164" x2="61143" y2="67164"/>
                        <a14:foregroundMark x1="62857" y1="67164" x2="66286" y2="69652"/>
                        <a14:foregroundMark x1="74857" y1="76617" x2="74857" y2="76617"/>
                        <a14:foregroundMark x1="21714" y1="36318" x2="85143" y2="44279"/>
                        <a14:foregroundMark x1="25143" y1="49751" x2="97714" y2="51244"/>
                        <a14:foregroundMark x1="46857" y1="28358" x2="46857" y2="28358"/>
                        <a14:foregroundMark x1="68571" y1="34328" x2="68571" y2="34328"/>
                        <a14:foregroundMark x1="33714" y1="44279" x2="33714" y2="44279"/>
                        <a14:foregroundMark x1="60000" y1="66667" x2="60000" y2="66667"/>
                        <a14:foregroundMark x1="60000" y1="63682" x2="60000" y2="63682"/>
                        <a14:foregroundMark x1="43429" y1="67662" x2="43429" y2="67662"/>
                        <a14:foregroundMark x1="32571" y1="78607" x2="32571" y2="78607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98921" y="230129"/>
            <a:ext cx="720000" cy="825097"/>
          </a:xfrm>
          <a:prstGeom prst="rect">
            <a:avLst/>
          </a:prstGeom>
        </p:spPr>
      </p:pic>
      <p:pic>
        <p:nvPicPr>
          <p:cNvPr id="7" name="Picture 5" descr="logoZMŠ-fin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8921" y="1772816"/>
            <a:ext cx="720000" cy="97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Národní síť Zdravých měst ČR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" y="3592624"/>
            <a:ext cx="972000" cy="768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Aktualit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068" y="5373216"/>
            <a:ext cx="1191176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bdélník 9"/>
          <p:cNvSpPr/>
          <p:nvPr/>
        </p:nvSpPr>
        <p:spPr>
          <a:xfrm>
            <a:off x="1043608" y="1772816"/>
            <a:ext cx="727280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FontTx/>
              <a:buChar char="-"/>
            </a:pPr>
            <a:r>
              <a:rPr lang="cs-CZ" sz="3600" dirty="0"/>
              <a:t> poslední Fórum – 14. 11. 2019</a:t>
            </a:r>
          </a:p>
          <a:p>
            <a:pPr marL="0" indent="0" algn="ctr">
              <a:buFontTx/>
              <a:buChar char="-"/>
            </a:pPr>
            <a:r>
              <a:rPr lang="cs-CZ" sz="3600" dirty="0"/>
              <a:t> následná anketa 1.-31. 12. 2019</a:t>
            </a:r>
          </a:p>
          <a:p>
            <a:pPr marL="0" indent="0" algn="ctr">
              <a:buFontTx/>
              <a:buChar char="-"/>
            </a:pPr>
            <a:r>
              <a:rPr lang="cs-CZ" sz="3600" dirty="0"/>
              <a:t> celkem 410 respondentů, tj. 6,06% z celkového počtu obyvatel</a:t>
            </a:r>
          </a:p>
          <a:p>
            <a:pPr marL="0" indent="0" algn="ctr">
              <a:buFontTx/>
              <a:buChar char="-"/>
            </a:pPr>
            <a:endParaRPr lang="cs-CZ" sz="1600" dirty="0"/>
          </a:p>
          <a:p>
            <a:pPr marL="0" indent="0" algn="ctr">
              <a:buFontTx/>
              <a:buChar char="-"/>
            </a:pPr>
            <a:r>
              <a:rPr lang="cs-CZ" sz="3600" dirty="0"/>
              <a:t> 10 vybraných problémů – dílem ale jen nepřímo ovlivnitelných</a:t>
            </a:r>
          </a:p>
          <a:p>
            <a:pPr marL="0" indent="0" algn="ctr"/>
            <a:endParaRPr lang="cs-CZ" sz="1600" dirty="0"/>
          </a:p>
          <a:p>
            <a:pPr marL="0" indent="0" algn="ctr">
              <a:buFontTx/>
              <a:buChar char="-"/>
            </a:pPr>
            <a:r>
              <a:rPr lang="cs-CZ" sz="3600" dirty="0"/>
              <a:t> následuje COVID...</a:t>
            </a:r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8019" y="0"/>
            <a:ext cx="9212019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115616" y="188641"/>
            <a:ext cx="7344815" cy="1696646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/>
              <a:t>1. Zvýšení četnosti hlídek městské policie v centru města zejména v noční době.</a:t>
            </a:r>
            <a:br>
              <a:rPr lang="cs-CZ" sz="3600" b="1" dirty="0"/>
            </a:br>
            <a:br>
              <a:rPr lang="cs-CZ" sz="1400" b="1" dirty="0"/>
            </a:br>
            <a:r>
              <a:rPr lang="cs-CZ" sz="3600" b="1" dirty="0"/>
              <a:t>5. Nahradit zrušené asistenty prevence kriminality alespoň dvěma strážníky Městské policie</a:t>
            </a:r>
          </a:p>
        </p:txBody>
      </p:sp>
      <p:sp>
        <p:nvSpPr>
          <p:cNvPr id="15" name="Zástupný symbol pro obsah 14"/>
          <p:cNvSpPr>
            <a:spLocks noGrp="1"/>
          </p:cNvSpPr>
          <p:nvPr>
            <p:ph idx="1"/>
          </p:nvPr>
        </p:nvSpPr>
        <p:spPr>
          <a:xfrm>
            <a:off x="1187624" y="3501008"/>
            <a:ext cx="7956376" cy="35283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3600" dirty="0"/>
              <a:t>- splněno navýšení počtu městských strážníků – </a:t>
            </a:r>
            <a:r>
              <a:rPr lang="cs-CZ" sz="3600" dirty="0" err="1"/>
              <a:t>t.č</a:t>
            </a:r>
            <a:r>
              <a:rPr lang="cs-CZ" sz="3600" dirty="0"/>
              <a:t>. 21 celkem</a:t>
            </a:r>
          </a:p>
          <a:p>
            <a:pPr>
              <a:buNone/>
            </a:pPr>
            <a:r>
              <a:rPr lang="cs-CZ" sz="3600" dirty="0"/>
              <a:t>- obchůzková služba v centru města navýšena na 45 % činnosti strážníků       ve dne i v noci – limit:  směnnost</a:t>
            </a:r>
          </a:p>
        </p:txBody>
      </p:sp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36571" y1="21393" x2="70857" y2="71642"/>
                        <a14:foregroundMark x1="74286" y1="14925" x2="30857" y2="74129"/>
                        <a14:foregroundMark x1="45143" y1="32836" x2="45143" y2="32836"/>
                        <a14:foregroundMark x1="38857" y1="23383" x2="38857" y2="54229"/>
                        <a14:foregroundMark x1="61714" y1="23383" x2="60571" y2="56219"/>
                        <a14:foregroundMark x1="57143" y1="29353" x2="57143" y2="51244"/>
                        <a14:foregroundMark x1="52000" y1="27363" x2="52000" y2="52239"/>
                        <a14:foregroundMark x1="44000" y1="49751" x2="57143" y2="49751"/>
                        <a14:foregroundMark x1="64000" y1="38806" x2="66286" y2="41791"/>
                        <a14:foregroundMark x1="67429" y1="36816" x2="68571" y2="53731"/>
                        <a14:foregroundMark x1="58857" y1="61194" x2="58857" y2="61194"/>
                        <a14:foregroundMark x1="58857" y1="61194" x2="58857" y2="61194"/>
                        <a14:foregroundMark x1="34857" y1="59204" x2="70286" y2="63184"/>
                        <a14:foregroundMark x1="6286" y1="5473" x2="89714" y2="80100"/>
                        <a14:foregroundMark x1="92000" y1="9453" x2="13143" y2="70647"/>
                        <a14:foregroundMark x1="50286" y1="26368" x2="50286" y2="26368"/>
                        <a14:foregroundMark x1="34286" y1="35821" x2="34286" y2="35821"/>
                        <a14:foregroundMark x1="35429" y1="43781" x2="35429" y2="43781"/>
                        <a14:foregroundMark x1="59429" y1="67164" x2="59429" y2="67164"/>
                        <a14:foregroundMark x1="53143" y1="61194" x2="53143" y2="61194"/>
                        <a14:foregroundMark x1="45143" y1="64677" x2="45143" y2="64677"/>
                        <a14:foregroundMark x1="36571" y1="69154" x2="34857" y2="91542"/>
                        <a14:foregroundMark x1="24000" y1="84577" x2="50286" y2="92040"/>
                        <a14:foregroundMark x1="28571" y1="93532" x2="78286" y2="28856"/>
                        <a14:foregroundMark x1="69714" y1="35821" x2="69714" y2="35821"/>
                        <a14:foregroundMark x1="63429" y1="34826" x2="61143" y2="61692"/>
                        <a14:foregroundMark x1="63429" y1="36816" x2="65714" y2="65672"/>
                        <a14:foregroundMark x1="65714" y1="62687" x2="65714" y2="62687"/>
                        <a14:foregroundMark x1="47429" y1="65174" x2="47429" y2="65174"/>
                        <a14:foregroundMark x1="47429" y1="65174" x2="47429" y2="65174"/>
                        <a14:foregroundMark x1="45714" y1="68657" x2="45714" y2="68657"/>
                        <a14:foregroundMark x1="61143" y1="67164" x2="61143" y2="67164"/>
                        <a14:foregroundMark x1="62857" y1="67164" x2="66286" y2="69652"/>
                        <a14:foregroundMark x1="74857" y1="76617" x2="74857" y2="76617"/>
                        <a14:foregroundMark x1="21714" y1="36318" x2="85143" y2="44279"/>
                        <a14:foregroundMark x1="25143" y1="49751" x2="97714" y2="51244"/>
                        <a14:foregroundMark x1="46857" y1="28358" x2="46857" y2="28358"/>
                        <a14:foregroundMark x1="68571" y1="34328" x2="68571" y2="34328"/>
                        <a14:foregroundMark x1="33714" y1="44279" x2="33714" y2="44279"/>
                        <a14:foregroundMark x1="60000" y1="66667" x2="60000" y2="66667"/>
                        <a14:foregroundMark x1="60000" y1="63682" x2="60000" y2="63682"/>
                        <a14:foregroundMark x1="43429" y1="67662" x2="43429" y2="67662"/>
                        <a14:foregroundMark x1="32571" y1="78607" x2="32571" y2="78607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98921" y="230129"/>
            <a:ext cx="720000" cy="825097"/>
          </a:xfrm>
          <a:prstGeom prst="rect">
            <a:avLst/>
          </a:prstGeom>
        </p:spPr>
      </p:pic>
      <p:pic>
        <p:nvPicPr>
          <p:cNvPr id="13316" name="Picture 5" descr="logoZMŠ-fin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8921" y="1772816"/>
            <a:ext cx="720000" cy="97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Národní síť Zdravých měst ČR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" y="3592624"/>
            <a:ext cx="972000" cy="768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ktualit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068" y="5373216"/>
            <a:ext cx="1191176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188640"/>
            <a:ext cx="6624736" cy="11430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cs-CZ" sz="3600" b="1" dirty="0"/>
              <a:t>2. Vydávání občanských průkazů a cestovních pasů na Městském úřadu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971600" y="1844824"/>
            <a:ext cx="7632848" cy="50131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3600" dirty="0"/>
              <a:t>- strategická nevýhoda, že Město </a:t>
            </a:r>
            <a:r>
              <a:rPr lang="cs-CZ" sz="3600" dirty="0" err="1"/>
              <a:t>Štětí</a:t>
            </a:r>
            <a:r>
              <a:rPr lang="cs-CZ" sz="3600" dirty="0"/>
              <a:t> není tzv. obcí s rozšířenou působností (ORP)</a:t>
            </a:r>
          </a:p>
          <a:p>
            <a:pPr>
              <a:buNone/>
            </a:pPr>
            <a:r>
              <a:rPr lang="cs-CZ" sz="3600" dirty="0"/>
              <a:t>- z pozice Ministerstva vnitra dosud neochota cokoliv měnit / upravovat</a:t>
            </a:r>
          </a:p>
          <a:p>
            <a:pPr>
              <a:buNone/>
            </a:pPr>
            <a:r>
              <a:rPr lang="cs-CZ" sz="3600" dirty="0"/>
              <a:t>- naopak další oslabování obecních úřadů – viz nový Stavební zákon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36571" y1="21393" x2="70857" y2="71642"/>
                        <a14:foregroundMark x1="74286" y1="14925" x2="30857" y2="74129"/>
                        <a14:foregroundMark x1="45143" y1="32836" x2="45143" y2="32836"/>
                        <a14:foregroundMark x1="38857" y1="23383" x2="38857" y2="54229"/>
                        <a14:foregroundMark x1="61714" y1="23383" x2="60571" y2="56219"/>
                        <a14:foregroundMark x1="57143" y1="29353" x2="57143" y2="51244"/>
                        <a14:foregroundMark x1="52000" y1="27363" x2="52000" y2="52239"/>
                        <a14:foregroundMark x1="44000" y1="49751" x2="57143" y2="49751"/>
                        <a14:foregroundMark x1="64000" y1="38806" x2="66286" y2="41791"/>
                        <a14:foregroundMark x1="67429" y1="36816" x2="68571" y2="53731"/>
                        <a14:foregroundMark x1="58857" y1="61194" x2="58857" y2="61194"/>
                        <a14:foregroundMark x1="58857" y1="61194" x2="58857" y2="61194"/>
                        <a14:foregroundMark x1="34857" y1="59204" x2="70286" y2="63184"/>
                        <a14:foregroundMark x1="6286" y1="5473" x2="89714" y2="80100"/>
                        <a14:foregroundMark x1="92000" y1="9453" x2="13143" y2="70647"/>
                        <a14:foregroundMark x1="50286" y1="26368" x2="50286" y2="26368"/>
                        <a14:foregroundMark x1="34286" y1="35821" x2="34286" y2="35821"/>
                        <a14:foregroundMark x1="35429" y1="43781" x2="35429" y2="43781"/>
                        <a14:foregroundMark x1="59429" y1="67164" x2="59429" y2="67164"/>
                        <a14:foregroundMark x1="53143" y1="61194" x2="53143" y2="61194"/>
                        <a14:foregroundMark x1="45143" y1="64677" x2="45143" y2="64677"/>
                        <a14:foregroundMark x1="36571" y1="69154" x2="34857" y2="91542"/>
                        <a14:foregroundMark x1="24000" y1="84577" x2="50286" y2="92040"/>
                        <a14:foregroundMark x1="28571" y1="93532" x2="78286" y2="28856"/>
                        <a14:foregroundMark x1="69714" y1="35821" x2="69714" y2="35821"/>
                        <a14:foregroundMark x1="63429" y1="34826" x2="61143" y2="61692"/>
                        <a14:foregroundMark x1="63429" y1="36816" x2="65714" y2="65672"/>
                        <a14:foregroundMark x1="65714" y1="62687" x2="65714" y2="62687"/>
                        <a14:foregroundMark x1="47429" y1="65174" x2="47429" y2="65174"/>
                        <a14:foregroundMark x1="47429" y1="65174" x2="47429" y2="65174"/>
                        <a14:foregroundMark x1="45714" y1="68657" x2="45714" y2="68657"/>
                        <a14:foregroundMark x1="61143" y1="67164" x2="61143" y2="67164"/>
                        <a14:foregroundMark x1="62857" y1="67164" x2="66286" y2="69652"/>
                        <a14:foregroundMark x1="74857" y1="76617" x2="74857" y2="76617"/>
                        <a14:foregroundMark x1="21714" y1="36318" x2="85143" y2="44279"/>
                        <a14:foregroundMark x1="25143" y1="49751" x2="97714" y2="51244"/>
                        <a14:foregroundMark x1="46857" y1="28358" x2="46857" y2="28358"/>
                        <a14:foregroundMark x1="68571" y1="34328" x2="68571" y2="34328"/>
                        <a14:foregroundMark x1="33714" y1="44279" x2="33714" y2="44279"/>
                        <a14:foregroundMark x1="60000" y1="66667" x2="60000" y2="66667"/>
                        <a14:foregroundMark x1="60000" y1="63682" x2="60000" y2="63682"/>
                        <a14:foregroundMark x1="43429" y1="67662" x2="43429" y2="67662"/>
                        <a14:foregroundMark x1="32571" y1="78607" x2="32571" y2="78607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98921" y="230129"/>
            <a:ext cx="720000" cy="825097"/>
          </a:xfrm>
          <a:prstGeom prst="rect">
            <a:avLst/>
          </a:prstGeom>
        </p:spPr>
      </p:pic>
      <p:pic>
        <p:nvPicPr>
          <p:cNvPr id="9" name="Picture 5" descr="logoZMŠ-fin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8921" y="1772816"/>
            <a:ext cx="720000" cy="97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Národní síť Zdravých měst ČR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" y="3592624"/>
            <a:ext cx="972000" cy="768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Aktualit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068" y="5373216"/>
            <a:ext cx="1191176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260648"/>
            <a:ext cx="7488832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cs-CZ" sz="3600" b="1" dirty="0"/>
              <a:t>3. Rozšíření lékařských služeb a zkvalitnění zdravotních přístrojů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043608" y="1484784"/>
            <a:ext cx="8100392" cy="5373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600" dirty="0"/>
              <a:t>- velice těžký úkol k řešení z pozice samosprávy (viz zdrav. pojišťovny, stárnutí lékařů a jejich nedostatek aj.)</a:t>
            </a:r>
          </a:p>
          <a:p>
            <a:pPr>
              <a:buNone/>
            </a:pPr>
            <a:r>
              <a:rPr lang="cs-CZ" sz="3600" dirty="0"/>
              <a:t>- NÁMĚT:  rozšířit dosah služby SENIORTAXI na další města – alespoň Roudnice n. L., případně         též Litoměřice a Mělník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36571" y1="21393" x2="70857" y2="71642"/>
                        <a14:foregroundMark x1="74286" y1="14925" x2="30857" y2="74129"/>
                        <a14:foregroundMark x1="45143" y1="32836" x2="45143" y2="32836"/>
                        <a14:foregroundMark x1="38857" y1="23383" x2="38857" y2="54229"/>
                        <a14:foregroundMark x1="61714" y1="23383" x2="60571" y2="56219"/>
                        <a14:foregroundMark x1="57143" y1="29353" x2="57143" y2="51244"/>
                        <a14:foregroundMark x1="52000" y1="27363" x2="52000" y2="52239"/>
                        <a14:foregroundMark x1="44000" y1="49751" x2="57143" y2="49751"/>
                        <a14:foregroundMark x1="64000" y1="38806" x2="66286" y2="41791"/>
                        <a14:foregroundMark x1="67429" y1="36816" x2="68571" y2="53731"/>
                        <a14:foregroundMark x1="58857" y1="61194" x2="58857" y2="61194"/>
                        <a14:foregroundMark x1="58857" y1="61194" x2="58857" y2="61194"/>
                        <a14:foregroundMark x1="34857" y1="59204" x2="70286" y2="63184"/>
                        <a14:foregroundMark x1="6286" y1="5473" x2="89714" y2="80100"/>
                        <a14:foregroundMark x1="92000" y1="9453" x2="13143" y2="70647"/>
                        <a14:foregroundMark x1="50286" y1="26368" x2="50286" y2="26368"/>
                        <a14:foregroundMark x1="34286" y1="35821" x2="34286" y2="35821"/>
                        <a14:foregroundMark x1="35429" y1="43781" x2="35429" y2="43781"/>
                        <a14:foregroundMark x1="59429" y1="67164" x2="59429" y2="67164"/>
                        <a14:foregroundMark x1="53143" y1="61194" x2="53143" y2="61194"/>
                        <a14:foregroundMark x1="45143" y1="64677" x2="45143" y2="64677"/>
                        <a14:foregroundMark x1="36571" y1="69154" x2="34857" y2="91542"/>
                        <a14:foregroundMark x1="24000" y1="84577" x2="50286" y2="92040"/>
                        <a14:foregroundMark x1="28571" y1="93532" x2="78286" y2="28856"/>
                        <a14:foregroundMark x1="69714" y1="35821" x2="69714" y2="35821"/>
                        <a14:foregroundMark x1="63429" y1="34826" x2="61143" y2="61692"/>
                        <a14:foregroundMark x1="63429" y1="36816" x2="65714" y2="65672"/>
                        <a14:foregroundMark x1="65714" y1="62687" x2="65714" y2="62687"/>
                        <a14:foregroundMark x1="47429" y1="65174" x2="47429" y2="65174"/>
                        <a14:foregroundMark x1="47429" y1="65174" x2="47429" y2="65174"/>
                        <a14:foregroundMark x1="45714" y1="68657" x2="45714" y2="68657"/>
                        <a14:foregroundMark x1="61143" y1="67164" x2="61143" y2="67164"/>
                        <a14:foregroundMark x1="62857" y1="67164" x2="66286" y2="69652"/>
                        <a14:foregroundMark x1="74857" y1="76617" x2="74857" y2="76617"/>
                        <a14:foregroundMark x1="21714" y1="36318" x2="85143" y2="44279"/>
                        <a14:foregroundMark x1="25143" y1="49751" x2="97714" y2="51244"/>
                        <a14:foregroundMark x1="46857" y1="28358" x2="46857" y2="28358"/>
                        <a14:foregroundMark x1="68571" y1="34328" x2="68571" y2="34328"/>
                        <a14:foregroundMark x1="33714" y1="44279" x2="33714" y2="44279"/>
                        <a14:foregroundMark x1="60000" y1="66667" x2="60000" y2="66667"/>
                        <a14:foregroundMark x1="60000" y1="63682" x2="60000" y2="63682"/>
                        <a14:foregroundMark x1="43429" y1="67662" x2="43429" y2="67662"/>
                        <a14:foregroundMark x1="32571" y1="78607" x2="32571" y2="78607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98921" y="230129"/>
            <a:ext cx="720000" cy="825097"/>
          </a:xfrm>
          <a:prstGeom prst="rect">
            <a:avLst/>
          </a:prstGeom>
        </p:spPr>
      </p:pic>
      <p:pic>
        <p:nvPicPr>
          <p:cNvPr id="8" name="Picture 5" descr="logoZMŠ-fin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8921" y="1772816"/>
            <a:ext cx="720000" cy="97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Národní síť Zdravých měst ČR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" y="3592624"/>
            <a:ext cx="972000" cy="768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Aktualit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068" y="5373216"/>
            <a:ext cx="1191176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116632"/>
            <a:ext cx="6552728" cy="122413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3600" b="1" dirty="0"/>
              <a:t>4. Vybudovat cyklostezku do Počeplic podél Labe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043608" y="1124744"/>
            <a:ext cx="7920880" cy="57332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3600" dirty="0"/>
              <a:t> - zamýšlená alternativa k původnímu záměru stezky podél silnice                             č. II/261 (problém s pozemky)</a:t>
            </a:r>
          </a:p>
          <a:p>
            <a:pPr>
              <a:buNone/>
            </a:pPr>
            <a:r>
              <a:rPr lang="cs-CZ" sz="3600" dirty="0"/>
              <a:t>- kolizní území s rybáři</a:t>
            </a:r>
          </a:p>
          <a:p>
            <a:pPr>
              <a:buNone/>
            </a:pPr>
            <a:r>
              <a:rPr lang="cs-CZ" sz="3600" dirty="0"/>
              <a:t>- cyklotrasa možná, ale cyklostezka               „v asfaltu“ a s nasvětlením NE</a:t>
            </a:r>
          </a:p>
          <a:p>
            <a:pPr>
              <a:buNone/>
            </a:pPr>
            <a:r>
              <a:rPr lang="cs-CZ" sz="3600" dirty="0"/>
              <a:t>- posun v původním záměru – řeší se projekt pro územní řízení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36571" y1="21393" x2="70857" y2="71642"/>
                        <a14:foregroundMark x1="74286" y1="14925" x2="30857" y2="74129"/>
                        <a14:foregroundMark x1="45143" y1="32836" x2="45143" y2="32836"/>
                        <a14:foregroundMark x1="38857" y1="23383" x2="38857" y2="54229"/>
                        <a14:foregroundMark x1="61714" y1="23383" x2="60571" y2="56219"/>
                        <a14:foregroundMark x1="57143" y1="29353" x2="57143" y2="51244"/>
                        <a14:foregroundMark x1="52000" y1="27363" x2="52000" y2="52239"/>
                        <a14:foregroundMark x1="44000" y1="49751" x2="57143" y2="49751"/>
                        <a14:foregroundMark x1="64000" y1="38806" x2="66286" y2="41791"/>
                        <a14:foregroundMark x1="67429" y1="36816" x2="68571" y2="53731"/>
                        <a14:foregroundMark x1="58857" y1="61194" x2="58857" y2="61194"/>
                        <a14:foregroundMark x1="58857" y1="61194" x2="58857" y2="61194"/>
                        <a14:foregroundMark x1="34857" y1="59204" x2="70286" y2="63184"/>
                        <a14:foregroundMark x1="6286" y1="5473" x2="89714" y2="80100"/>
                        <a14:foregroundMark x1="92000" y1="9453" x2="13143" y2="70647"/>
                        <a14:foregroundMark x1="50286" y1="26368" x2="50286" y2="26368"/>
                        <a14:foregroundMark x1="34286" y1="35821" x2="34286" y2="35821"/>
                        <a14:foregroundMark x1="35429" y1="43781" x2="35429" y2="43781"/>
                        <a14:foregroundMark x1="59429" y1="67164" x2="59429" y2="67164"/>
                        <a14:foregroundMark x1="53143" y1="61194" x2="53143" y2="61194"/>
                        <a14:foregroundMark x1="45143" y1="64677" x2="45143" y2="64677"/>
                        <a14:foregroundMark x1="36571" y1="69154" x2="34857" y2="91542"/>
                        <a14:foregroundMark x1="24000" y1="84577" x2="50286" y2="92040"/>
                        <a14:foregroundMark x1="28571" y1="93532" x2="78286" y2="28856"/>
                        <a14:foregroundMark x1="69714" y1="35821" x2="69714" y2="35821"/>
                        <a14:foregroundMark x1="63429" y1="34826" x2="61143" y2="61692"/>
                        <a14:foregroundMark x1="63429" y1="36816" x2="65714" y2="65672"/>
                        <a14:foregroundMark x1="65714" y1="62687" x2="65714" y2="62687"/>
                        <a14:foregroundMark x1="47429" y1="65174" x2="47429" y2="65174"/>
                        <a14:foregroundMark x1="47429" y1="65174" x2="47429" y2="65174"/>
                        <a14:foregroundMark x1="45714" y1="68657" x2="45714" y2="68657"/>
                        <a14:foregroundMark x1="61143" y1="67164" x2="61143" y2="67164"/>
                        <a14:foregroundMark x1="62857" y1="67164" x2="66286" y2="69652"/>
                        <a14:foregroundMark x1="74857" y1="76617" x2="74857" y2="76617"/>
                        <a14:foregroundMark x1="21714" y1="36318" x2="85143" y2="44279"/>
                        <a14:foregroundMark x1="25143" y1="49751" x2="97714" y2="51244"/>
                        <a14:foregroundMark x1="46857" y1="28358" x2="46857" y2="28358"/>
                        <a14:foregroundMark x1="68571" y1="34328" x2="68571" y2="34328"/>
                        <a14:foregroundMark x1="33714" y1="44279" x2="33714" y2="44279"/>
                        <a14:foregroundMark x1="60000" y1="66667" x2="60000" y2="66667"/>
                        <a14:foregroundMark x1="60000" y1="63682" x2="60000" y2="63682"/>
                        <a14:foregroundMark x1="43429" y1="67662" x2="43429" y2="67662"/>
                        <a14:foregroundMark x1="32571" y1="78607" x2="32571" y2="78607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98921" y="230129"/>
            <a:ext cx="720000" cy="825097"/>
          </a:xfrm>
          <a:prstGeom prst="rect">
            <a:avLst/>
          </a:prstGeom>
        </p:spPr>
      </p:pic>
      <p:pic>
        <p:nvPicPr>
          <p:cNvPr id="8" name="Picture 5" descr="logoZMŠ-fin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8921" y="1772816"/>
            <a:ext cx="720000" cy="97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Národní síť Zdravých měst ČR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" y="3592624"/>
            <a:ext cx="972000" cy="768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Aktualit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068" y="5373216"/>
            <a:ext cx="1191176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60648"/>
            <a:ext cx="7848872" cy="1800200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/>
              <a:t>6. Levné a dostupné byty pro mladé </a:t>
            </a:r>
            <a:br>
              <a:rPr lang="cs-CZ" sz="3600" b="1" dirty="0"/>
            </a:br>
            <a:r>
              <a:rPr lang="cs-CZ" sz="3600" b="1" dirty="0"/>
              <a:t>7. Bezbariérové byty pro seniory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115616" y="2049878"/>
            <a:ext cx="7776864" cy="46914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600" dirty="0"/>
              <a:t>- žádný zásadní posun v těchto prioritách</a:t>
            </a:r>
          </a:p>
          <a:p>
            <a:pPr>
              <a:buNone/>
            </a:pPr>
            <a:r>
              <a:rPr lang="cs-CZ" sz="3600" dirty="0"/>
              <a:t>- dílem se čeká na nový územní plán</a:t>
            </a:r>
          </a:p>
          <a:p>
            <a:pPr>
              <a:buNone/>
            </a:pPr>
            <a:r>
              <a:rPr lang="cs-CZ" sz="3600" dirty="0"/>
              <a:t>- dílem není rozhodnuto o umístění v rámci města (centrum vs. periférie)</a:t>
            </a:r>
          </a:p>
          <a:p>
            <a:pPr>
              <a:buNone/>
            </a:pPr>
            <a:r>
              <a:rPr lang="cs-CZ" sz="3600" dirty="0"/>
              <a:t>- dílem otázka dotací vs. developer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36571" y1="21393" x2="70857" y2="71642"/>
                        <a14:foregroundMark x1="74286" y1="14925" x2="30857" y2="74129"/>
                        <a14:foregroundMark x1="45143" y1="32836" x2="45143" y2="32836"/>
                        <a14:foregroundMark x1="38857" y1="23383" x2="38857" y2="54229"/>
                        <a14:foregroundMark x1="61714" y1="23383" x2="60571" y2="56219"/>
                        <a14:foregroundMark x1="57143" y1="29353" x2="57143" y2="51244"/>
                        <a14:foregroundMark x1="52000" y1="27363" x2="52000" y2="52239"/>
                        <a14:foregroundMark x1="44000" y1="49751" x2="57143" y2="49751"/>
                        <a14:foregroundMark x1="64000" y1="38806" x2="66286" y2="41791"/>
                        <a14:foregroundMark x1="67429" y1="36816" x2="68571" y2="53731"/>
                        <a14:foregroundMark x1="58857" y1="61194" x2="58857" y2="61194"/>
                        <a14:foregroundMark x1="58857" y1="61194" x2="58857" y2="61194"/>
                        <a14:foregroundMark x1="34857" y1="59204" x2="70286" y2="63184"/>
                        <a14:foregroundMark x1="6286" y1="5473" x2="89714" y2="80100"/>
                        <a14:foregroundMark x1="92000" y1="9453" x2="13143" y2="70647"/>
                        <a14:foregroundMark x1="50286" y1="26368" x2="50286" y2="26368"/>
                        <a14:foregroundMark x1="34286" y1="35821" x2="34286" y2="35821"/>
                        <a14:foregroundMark x1="35429" y1="43781" x2="35429" y2="43781"/>
                        <a14:foregroundMark x1="59429" y1="67164" x2="59429" y2="67164"/>
                        <a14:foregroundMark x1="53143" y1="61194" x2="53143" y2="61194"/>
                        <a14:foregroundMark x1="45143" y1="64677" x2="45143" y2="64677"/>
                        <a14:foregroundMark x1="36571" y1="69154" x2="34857" y2="91542"/>
                        <a14:foregroundMark x1="24000" y1="84577" x2="50286" y2="92040"/>
                        <a14:foregroundMark x1="28571" y1="93532" x2="78286" y2="28856"/>
                        <a14:foregroundMark x1="69714" y1="35821" x2="69714" y2="35821"/>
                        <a14:foregroundMark x1="63429" y1="34826" x2="61143" y2="61692"/>
                        <a14:foregroundMark x1="63429" y1="36816" x2="65714" y2="65672"/>
                        <a14:foregroundMark x1="65714" y1="62687" x2="65714" y2="62687"/>
                        <a14:foregroundMark x1="47429" y1="65174" x2="47429" y2="65174"/>
                        <a14:foregroundMark x1="47429" y1="65174" x2="47429" y2="65174"/>
                        <a14:foregroundMark x1="45714" y1="68657" x2="45714" y2="68657"/>
                        <a14:foregroundMark x1="61143" y1="67164" x2="61143" y2="67164"/>
                        <a14:foregroundMark x1="62857" y1="67164" x2="66286" y2="69652"/>
                        <a14:foregroundMark x1="74857" y1="76617" x2="74857" y2="76617"/>
                        <a14:foregroundMark x1="21714" y1="36318" x2="85143" y2="44279"/>
                        <a14:foregroundMark x1="25143" y1="49751" x2="97714" y2="51244"/>
                        <a14:foregroundMark x1="46857" y1="28358" x2="46857" y2="28358"/>
                        <a14:foregroundMark x1="68571" y1="34328" x2="68571" y2="34328"/>
                        <a14:foregroundMark x1="33714" y1="44279" x2="33714" y2="44279"/>
                        <a14:foregroundMark x1="60000" y1="66667" x2="60000" y2="66667"/>
                        <a14:foregroundMark x1="60000" y1="63682" x2="60000" y2="63682"/>
                        <a14:foregroundMark x1="43429" y1="67662" x2="43429" y2="67662"/>
                        <a14:foregroundMark x1="32571" y1="78607" x2="32571" y2="78607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98921" y="230129"/>
            <a:ext cx="720000" cy="825097"/>
          </a:xfrm>
          <a:prstGeom prst="rect">
            <a:avLst/>
          </a:prstGeom>
        </p:spPr>
      </p:pic>
      <p:pic>
        <p:nvPicPr>
          <p:cNvPr id="8" name="Picture 5" descr="logoZMŠ-fin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8921" y="1772816"/>
            <a:ext cx="720000" cy="97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Národní síť Zdravých měst ČR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" y="3592624"/>
            <a:ext cx="972000" cy="768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Aktualit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068" y="5373216"/>
            <a:ext cx="1191176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260648"/>
            <a:ext cx="6552728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3600" b="1" dirty="0"/>
              <a:t>8. Autobusová doprava (přímé spoje do Litoměřic)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043608" y="1412776"/>
            <a:ext cx="7992888" cy="53285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3600" dirty="0"/>
              <a:t>- objednatelem této veřejné dopravy je Ústecký kraj a pokud jezdí vlak na trase </a:t>
            </a:r>
            <a:r>
              <a:rPr lang="cs-CZ" sz="3600" dirty="0" err="1"/>
              <a:t>Štětí</a:t>
            </a:r>
            <a:r>
              <a:rPr lang="cs-CZ" sz="3600" dirty="0"/>
              <a:t> – Litoměřice </a:t>
            </a:r>
            <a:r>
              <a:rPr lang="en-GB" sz="3600" dirty="0"/>
              <a:t>=</a:t>
            </a:r>
            <a:r>
              <a:rPr lang="de-DE" sz="3600" dirty="0"/>
              <a:t>&gt;</a:t>
            </a:r>
            <a:r>
              <a:rPr lang="cs-CZ" sz="3600" dirty="0"/>
              <a:t> nereálné!!</a:t>
            </a:r>
          </a:p>
          <a:p>
            <a:pPr>
              <a:buNone/>
            </a:pPr>
            <a:r>
              <a:rPr lang="cs-CZ" sz="3600" dirty="0"/>
              <a:t>- 1. 11. 2021 byl schválen na ZÚK Plán dopravní obslužnosti ÚK na období 2022-2026 – snaha zachovat stávající rozsah veřejné dopravy</a:t>
            </a:r>
          </a:p>
          <a:p>
            <a:pPr>
              <a:buNone/>
            </a:pPr>
            <a:r>
              <a:rPr lang="cs-CZ" sz="3600" dirty="0"/>
              <a:t>- naopak obava z nedostatku financí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36571" y1="21393" x2="70857" y2="71642"/>
                        <a14:foregroundMark x1="74286" y1="14925" x2="30857" y2="74129"/>
                        <a14:foregroundMark x1="45143" y1="32836" x2="45143" y2="32836"/>
                        <a14:foregroundMark x1="38857" y1="23383" x2="38857" y2="54229"/>
                        <a14:foregroundMark x1="61714" y1="23383" x2="60571" y2="56219"/>
                        <a14:foregroundMark x1="57143" y1="29353" x2="57143" y2="51244"/>
                        <a14:foregroundMark x1="52000" y1="27363" x2="52000" y2="52239"/>
                        <a14:foregroundMark x1="44000" y1="49751" x2="57143" y2="49751"/>
                        <a14:foregroundMark x1="64000" y1="38806" x2="66286" y2="41791"/>
                        <a14:foregroundMark x1="67429" y1="36816" x2="68571" y2="53731"/>
                        <a14:foregroundMark x1="58857" y1="61194" x2="58857" y2="61194"/>
                        <a14:foregroundMark x1="58857" y1="61194" x2="58857" y2="61194"/>
                        <a14:foregroundMark x1="34857" y1="59204" x2="70286" y2="63184"/>
                        <a14:foregroundMark x1="6286" y1="5473" x2="89714" y2="80100"/>
                        <a14:foregroundMark x1="92000" y1="9453" x2="13143" y2="70647"/>
                        <a14:foregroundMark x1="50286" y1="26368" x2="50286" y2="26368"/>
                        <a14:foregroundMark x1="34286" y1="35821" x2="34286" y2="35821"/>
                        <a14:foregroundMark x1="35429" y1="43781" x2="35429" y2="43781"/>
                        <a14:foregroundMark x1="59429" y1="67164" x2="59429" y2="67164"/>
                        <a14:foregroundMark x1="53143" y1="61194" x2="53143" y2="61194"/>
                        <a14:foregroundMark x1="45143" y1="64677" x2="45143" y2="64677"/>
                        <a14:foregroundMark x1="36571" y1="69154" x2="34857" y2="91542"/>
                        <a14:foregroundMark x1="24000" y1="84577" x2="50286" y2="92040"/>
                        <a14:foregroundMark x1="28571" y1="93532" x2="78286" y2="28856"/>
                        <a14:foregroundMark x1="69714" y1="35821" x2="69714" y2="35821"/>
                        <a14:foregroundMark x1="63429" y1="34826" x2="61143" y2="61692"/>
                        <a14:foregroundMark x1="63429" y1="36816" x2="65714" y2="65672"/>
                        <a14:foregroundMark x1="65714" y1="62687" x2="65714" y2="62687"/>
                        <a14:foregroundMark x1="47429" y1="65174" x2="47429" y2="65174"/>
                        <a14:foregroundMark x1="47429" y1="65174" x2="47429" y2="65174"/>
                        <a14:foregroundMark x1="45714" y1="68657" x2="45714" y2="68657"/>
                        <a14:foregroundMark x1="61143" y1="67164" x2="61143" y2="67164"/>
                        <a14:foregroundMark x1="62857" y1="67164" x2="66286" y2="69652"/>
                        <a14:foregroundMark x1="74857" y1="76617" x2="74857" y2="76617"/>
                        <a14:foregroundMark x1="21714" y1="36318" x2="85143" y2="44279"/>
                        <a14:foregroundMark x1="25143" y1="49751" x2="97714" y2="51244"/>
                        <a14:foregroundMark x1="46857" y1="28358" x2="46857" y2="28358"/>
                        <a14:foregroundMark x1="68571" y1="34328" x2="68571" y2="34328"/>
                        <a14:foregroundMark x1="33714" y1="44279" x2="33714" y2="44279"/>
                        <a14:foregroundMark x1="60000" y1="66667" x2="60000" y2="66667"/>
                        <a14:foregroundMark x1="60000" y1="63682" x2="60000" y2="63682"/>
                        <a14:foregroundMark x1="43429" y1="67662" x2="43429" y2="67662"/>
                        <a14:foregroundMark x1="32571" y1="78607" x2="32571" y2="78607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98921" y="230129"/>
            <a:ext cx="720000" cy="825097"/>
          </a:xfrm>
          <a:prstGeom prst="rect">
            <a:avLst/>
          </a:prstGeom>
        </p:spPr>
      </p:pic>
      <p:pic>
        <p:nvPicPr>
          <p:cNvPr id="8" name="Picture 5" descr="logoZMŠ-fin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8921" y="1772816"/>
            <a:ext cx="720000" cy="97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Národní síť Zdravých měst ČR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" y="3592624"/>
            <a:ext cx="972000" cy="768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Aktualit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068" y="5373216"/>
            <a:ext cx="1191176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1392</TotalTime>
  <Words>638</Words>
  <Application>Microsoft Office PowerPoint</Application>
  <PresentationFormat>Předvádění na obrazovce (4:3)</PresentationFormat>
  <Paragraphs>72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MS Shell Dlg 2</vt:lpstr>
      <vt:lpstr>Wingdings</vt:lpstr>
      <vt:lpstr>Wingdings 3</vt:lpstr>
      <vt:lpstr>Madison</vt:lpstr>
      <vt:lpstr>FÓRUM ZDRAVÉHO MĚSTA ŠTĚTÍ   4. 11. 2021</vt:lpstr>
      <vt:lpstr>Seznámení s výstupy z Fóra z roku 2019   </vt:lpstr>
      <vt:lpstr>Prezentace aplikace PowerPoint</vt:lpstr>
      <vt:lpstr>1. Zvýšení četnosti hlídek městské policie v centru města zejména v noční době.  5. Nahradit zrušené asistenty prevence kriminality alespoň dvěma strážníky Městské policie</vt:lpstr>
      <vt:lpstr>2. Vydávání občanských průkazů a cestovních pasů na Městském úřadu</vt:lpstr>
      <vt:lpstr>3. Rozšíření lékařských služeb a zkvalitnění zdravotních přístrojů </vt:lpstr>
      <vt:lpstr>4. Vybudovat cyklostezku do Počeplic podél Labe</vt:lpstr>
      <vt:lpstr>6. Levné a dostupné byty pro mladé  7. Bezbariérové byty pro seniory</vt:lpstr>
      <vt:lpstr>8. Autobusová doprava (přímé spoje do Litoměřic)</vt:lpstr>
      <vt:lpstr>9. Bezbariérový úřad</vt:lpstr>
      <vt:lpstr>10. Rekonstrukce tržnice</vt:lpstr>
      <vt:lpstr>Výstupy z veřejné ankety „Doprava ve Štětí“ - 2020  </vt:lpstr>
      <vt:lpstr>Výstupy z dotazník. šetření „Kvalita života ve Štětí“ 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FÓRUM - 1. 11. 2012</dc:title>
  <dc:creator>kjunkova</dc:creator>
  <cp:lastModifiedBy>Jana Lebdušková</cp:lastModifiedBy>
  <cp:revision>68</cp:revision>
  <dcterms:created xsi:type="dcterms:W3CDTF">2012-10-25T10:21:11Z</dcterms:created>
  <dcterms:modified xsi:type="dcterms:W3CDTF">2021-11-04T09:18:59Z</dcterms:modified>
</cp:coreProperties>
</file>